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52"/>
  </p:notesMasterIdLst>
  <p:handoutMasterIdLst>
    <p:handoutMasterId r:id="rId53"/>
  </p:handout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</p:sldIdLst>
  <p:sldSz cx="9144000" cy="6858000" type="screen4x3"/>
  <p:notesSz cx="9872663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36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I:\CD\TESTI%20ECONOMIA\marconi\microeconomia\Dispense%20Micro\esercizio%20monopoli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114610649172106"/>
          <c:y val="2.0947176684881656E-2"/>
          <c:w val="0.66074247930547725"/>
          <c:h val="0.71339995544035262"/>
        </c:manualLayout>
      </c:layout>
      <c:scatterChart>
        <c:scatterStyle val="smoothMarker"/>
        <c:varyColors val="0"/>
        <c:ser>
          <c:idx val="0"/>
          <c:order val="0"/>
          <c:tx>
            <c:v>P</c:v>
          </c:tx>
          <c:marker>
            <c:symbol val="none"/>
          </c:marker>
          <c:xVal>
            <c:numRef>
              <c:f>Foglio1!$A$3:$A$45</c:f>
              <c:numCache>
                <c:formatCode>General</c:formatCode>
                <c:ptCount val="4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</c:numCache>
            </c:numRef>
          </c:xVal>
          <c:yVal>
            <c:numRef>
              <c:f>Foglio1!$B$3:$B$45</c:f>
              <c:numCache>
                <c:formatCode>General</c:formatCode>
                <c:ptCount val="43"/>
                <c:pt idx="0">
                  <c:v>60</c:v>
                </c:pt>
                <c:pt idx="1">
                  <c:v>59.5</c:v>
                </c:pt>
                <c:pt idx="2">
                  <c:v>59</c:v>
                </c:pt>
                <c:pt idx="3">
                  <c:v>58.5</c:v>
                </c:pt>
                <c:pt idx="4">
                  <c:v>58</c:v>
                </c:pt>
                <c:pt idx="5">
                  <c:v>57.5</c:v>
                </c:pt>
                <c:pt idx="6">
                  <c:v>57</c:v>
                </c:pt>
                <c:pt idx="7">
                  <c:v>56.5</c:v>
                </c:pt>
                <c:pt idx="8">
                  <c:v>56</c:v>
                </c:pt>
                <c:pt idx="9">
                  <c:v>55.5</c:v>
                </c:pt>
                <c:pt idx="10">
                  <c:v>55</c:v>
                </c:pt>
                <c:pt idx="11">
                  <c:v>54.5</c:v>
                </c:pt>
                <c:pt idx="12">
                  <c:v>54</c:v>
                </c:pt>
                <c:pt idx="13">
                  <c:v>53.5</c:v>
                </c:pt>
                <c:pt idx="14">
                  <c:v>53</c:v>
                </c:pt>
                <c:pt idx="15">
                  <c:v>52.5</c:v>
                </c:pt>
                <c:pt idx="16">
                  <c:v>52</c:v>
                </c:pt>
                <c:pt idx="17">
                  <c:v>51.5</c:v>
                </c:pt>
                <c:pt idx="18">
                  <c:v>51</c:v>
                </c:pt>
                <c:pt idx="19">
                  <c:v>50.5</c:v>
                </c:pt>
                <c:pt idx="20">
                  <c:v>50</c:v>
                </c:pt>
                <c:pt idx="21">
                  <c:v>49.5</c:v>
                </c:pt>
                <c:pt idx="22">
                  <c:v>49</c:v>
                </c:pt>
                <c:pt idx="23">
                  <c:v>48.5</c:v>
                </c:pt>
                <c:pt idx="24">
                  <c:v>48</c:v>
                </c:pt>
                <c:pt idx="25">
                  <c:v>47.5</c:v>
                </c:pt>
                <c:pt idx="26">
                  <c:v>47</c:v>
                </c:pt>
                <c:pt idx="27">
                  <c:v>46.5</c:v>
                </c:pt>
                <c:pt idx="28">
                  <c:v>46</c:v>
                </c:pt>
                <c:pt idx="29">
                  <c:v>45.5</c:v>
                </c:pt>
                <c:pt idx="30">
                  <c:v>45</c:v>
                </c:pt>
                <c:pt idx="31">
                  <c:v>44.5</c:v>
                </c:pt>
                <c:pt idx="32">
                  <c:v>44</c:v>
                </c:pt>
                <c:pt idx="33">
                  <c:v>43.5</c:v>
                </c:pt>
                <c:pt idx="34">
                  <c:v>43</c:v>
                </c:pt>
                <c:pt idx="35">
                  <c:v>42.5</c:v>
                </c:pt>
                <c:pt idx="36">
                  <c:v>42</c:v>
                </c:pt>
                <c:pt idx="37">
                  <c:v>41.5</c:v>
                </c:pt>
                <c:pt idx="38">
                  <c:v>41</c:v>
                </c:pt>
                <c:pt idx="39">
                  <c:v>40.5</c:v>
                </c:pt>
                <c:pt idx="40">
                  <c:v>40</c:v>
                </c:pt>
                <c:pt idx="41">
                  <c:v>39.5</c:v>
                </c:pt>
                <c:pt idx="42">
                  <c:v>39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8E2-46CA-990F-2FED36D9E231}"/>
            </c:ext>
          </c:extLst>
        </c:ser>
        <c:ser>
          <c:idx val="1"/>
          <c:order val="1"/>
          <c:tx>
            <c:v>Rma</c:v>
          </c:tx>
          <c:marker>
            <c:symbol val="none"/>
          </c:marker>
          <c:xVal>
            <c:numRef>
              <c:f>Foglio1!$A$3:$A$45</c:f>
              <c:numCache>
                <c:formatCode>General</c:formatCode>
                <c:ptCount val="4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</c:numCache>
            </c:numRef>
          </c:xVal>
          <c:yVal>
            <c:numRef>
              <c:f>Foglio1!$C$3:$C$45</c:f>
              <c:numCache>
                <c:formatCode>General</c:formatCode>
                <c:ptCount val="43"/>
                <c:pt idx="0">
                  <c:v>60</c:v>
                </c:pt>
                <c:pt idx="1">
                  <c:v>59</c:v>
                </c:pt>
                <c:pt idx="2">
                  <c:v>58</c:v>
                </c:pt>
                <c:pt idx="3">
                  <c:v>57</c:v>
                </c:pt>
                <c:pt idx="4">
                  <c:v>56</c:v>
                </c:pt>
                <c:pt idx="5">
                  <c:v>55</c:v>
                </c:pt>
                <c:pt idx="6">
                  <c:v>54</c:v>
                </c:pt>
                <c:pt idx="7">
                  <c:v>53</c:v>
                </c:pt>
                <c:pt idx="8">
                  <c:v>52</c:v>
                </c:pt>
                <c:pt idx="9">
                  <c:v>51</c:v>
                </c:pt>
                <c:pt idx="10">
                  <c:v>50</c:v>
                </c:pt>
                <c:pt idx="11">
                  <c:v>49</c:v>
                </c:pt>
                <c:pt idx="12">
                  <c:v>48</c:v>
                </c:pt>
                <c:pt idx="13">
                  <c:v>47</c:v>
                </c:pt>
                <c:pt idx="14">
                  <c:v>46</c:v>
                </c:pt>
                <c:pt idx="15">
                  <c:v>45</c:v>
                </c:pt>
                <c:pt idx="16">
                  <c:v>44</c:v>
                </c:pt>
                <c:pt idx="17">
                  <c:v>43</c:v>
                </c:pt>
                <c:pt idx="18">
                  <c:v>42</c:v>
                </c:pt>
                <c:pt idx="19">
                  <c:v>41</c:v>
                </c:pt>
                <c:pt idx="20">
                  <c:v>40</c:v>
                </c:pt>
                <c:pt idx="21">
                  <c:v>39</c:v>
                </c:pt>
                <c:pt idx="22">
                  <c:v>38</c:v>
                </c:pt>
                <c:pt idx="23">
                  <c:v>37</c:v>
                </c:pt>
                <c:pt idx="24">
                  <c:v>36</c:v>
                </c:pt>
                <c:pt idx="25">
                  <c:v>35</c:v>
                </c:pt>
                <c:pt idx="26">
                  <c:v>34</c:v>
                </c:pt>
                <c:pt idx="27">
                  <c:v>33</c:v>
                </c:pt>
                <c:pt idx="28">
                  <c:v>32</c:v>
                </c:pt>
                <c:pt idx="29">
                  <c:v>31</c:v>
                </c:pt>
                <c:pt idx="30">
                  <c:v>30</c:v>
                </c:pt>
                <c:pt idx="31">
                  <c:v>29</c:v>
                </c:pt>
                <c:pt idx="32">
                  <c:v>28</c:v>
                </c:pt>
                <c:pt idx="33">
                  <c:v>27</c:v>
                </c:pt>
                <c:pt idx="34">
                  <c:v>26</c:v>
                </c:pt>
                <c:pt idx="35">
                  <c:v>25</c:v>
                </c:pt>
                <c:pt idx="36">
                  <c:v>24</c:v>
                </c:pt>
                <c:pt idx="37">
                  <c:v>23</c:v>
                </c:pt>
                <c:pt idx="38">
                  <c:v>22</c:v>
                </c:pt>
                <c:pt idx="39">
                  <c:v>21</c:v>
                </c:pt>
                <c:pt idx="40">
                  <c:v>20</c:v>
                </c:pt>
                <c:pt idx="41">
                  <c:v>19</c:v>
                </c:pt>
                <c:pt idx="42">
                  <c:v>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8E2-46CA-990F-2FED36D9E231}"/>
            </c:ext>
          </c:extLst>
        </c:ser>
        <c:ser>
          <c:idx val="2"/>
          <c:order val="2"/>
          <c:tx>
            <c:v>Cma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Foglio1!$A$3:$A$45</c:f>
              <c:numCache>
                <c:formatCode>General</c:formatCode>
                <c:ptCount val="4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</c:numCache>
            </c:numRef>
          </c:xVal>
          <c:yVal>
            <c:numRef>
              <c:f>Foglio1!$E$3:$E$45</c:f>
              <c:numCache>
                <c:formatCode>General</c:formatCode>
                <c:ptCount val="43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30</c:v>
                </c:pt>
                <c:pt idx="4">
                  <c:v>30</c:v>
                </c:pt>
                <c:pt idx="5">
                  <c:v>30</c:v>
                </c:pt>
                <c:pt idx="6">
                  <c:v>30</c:v>
                </c:pt>
                <c:pt idx="7">
                  <c:v>30</c:v>
                </c:pt>
                <c:pt idx="8">
                  <c:v>30</c:v>
                </c:pt>
                <c:pt idx="9">
                  <c:v>30</c:v>
                </c:pt>
                <c:pt idx="10">
                  <c:v>30</c:v>
                </c:pt>
                <c:pt idx="11">
                  <c:v>30</c:v>
                </c:pt>
                <c:pt idx="12">
                  <c:v>30</c:v>
                </c:pt>
                <c:pt idx="13">
                  <c:v>30</c:v>
                </c:pt>
                <c:pt idx="14">
                  <c:v>30</c:v>
                </c:pt>
                <c:pt idx="15">
                  <c:v>30</c:v>
                </c:pt>
                <c:pt idx="16">
                  <c:v>30</c:v>
                </c:pt>
                <c:pt idx="17">
                  <c:v>30</c:v>
                </c:pt>
                <c:pt idx="18">
                  <c:v>30</c:v>
                </c:pt>
                <c:pt idx="19">
                  <c:v>30</c:v>
                </c:pt>
                <c:pt idx="20">
                  <c:v>30</c:v>
                </c:pt>
                <c:pt idx="21">
                  <c:v>30</c:v>
                </c:pt>
                <c:pt idx="22">
                  <c:v>30</c:v>
                </c:pt>
                <c:pt idx="23">
                  <c:v>30</c:v>
                </c:pt>
                <c:pt idx="24">
                  <c:v>30</c:v>
                </c:pt>
                <c:pt idx="25">
                  <c:v>30</c:v>
                </c:pt>
                <c:pt idx="26">
                  <c:v>30</c:v>
                </c:pt>
                <c:pt idx="27">
                  <c:v>30</c:v>
                </c:pt>
                <c:pt idx="28">
                  <c:v>30</c:v>
                </c:pt>
                <c:pt idx="29">
                  <c:v>30</c:v>
                </c:pt>
                <c:pt idx="30">
                  <c:v>30</c:v>
                </c:pt>
                <c:pt idx="31">
                  <c:v>30</c:v>
                </c:pt>
                <c:pt idx="32">
                  <c:v>30</c:v>
                </c:pt>
                <c:pt idx="33">
                  <c:v>30</c:v>
                </c:pt>
                <c:pt idx="34">
                  <c:v>30</c:v>
                </c:pt>
                <c:pt idx="35">
                  <c:v>30</c:v>
                </c:pt>
                <c:pt idx="36">
                  <c:v>30</c:v>
                </c:pt>
                <c:pt idx="37">
                  <c:v>30</c:v>
                </c:pt>
                <c:pt idx="38">
                  <c:v>30</c:v>
                </c:pt>
                <c:pt idx="39">
                  <c:v>30</c:v>
                </c:pt>
                <c:pt idx="40">
                  <c:v>30</c:v>
                </c:pt>
                <c:pt idx="41">
                  <c:v>30</c:v>
                </c:pt>
                <c:pt idx="42">
                  <c:v>30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8E2-46CA-990F-2FED36D9E231}"/>
            </c:ext>
          </c:extLst>
        </c:ser>
        <c:ser>
          <c:idx val="3"/>
          <c:order val="3"/>
          <c:tx>
            <c:v>Cme</c:v>
          </c:tx>
          <c:marker>
            <c:symbol val="none"/>
          </c:marker>
          <c:xVal>
            <c:numRef>
              <c:f>Foglio1!$A$3:$A$45</c:f>
              <c:numCache>
                <c:formatCode>General</c:formatCode>
                <c:ptCount val="43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</c:numCache>
            </c:numRef>
          </c:xVal>
          <c:yVal>
            <c:numRef>
              <c:f>Foglio1!$F$3:$F$45</c:f>
              <c:numCache>
                <c:formatCode>General</c:formatCode>
                <c:ptCount val="43"/>
                <c:pt idx="3">
                  <c:v>70</c:v>
                </c:pt>
                <c:pt idx="4">
                  <c:v>60</c:v>
                </c:pt>
                <c:pt idx="5">
                  <c:v>54</c:v>
                </c:pt>
                <c:pt idx="6">
                  <c:v>50</c:v>
                </c:pt>
                <c:pt idx="7">
                  <c:v>47.142857142857153</c:v>
                </c:pt>
                <c:pt idx="8">
                  <c:v>45</c:v>
                </c:pt>
                <c:pt idx="9">
                  <c:v>43.333333333333336</c:v>
                </c:pt>
                <c:pt idx="10">
                  <c:v>42</c:v>
                </c:pt>
                <c:pt idx="11">
                  <c:v>40.909090909090907</c:v>
                </c:pt>
                <c:pt idx="12">
                  <c:v>40</c:v>
                </c:pt>
                <c:pt idx="13">
                  <c:v>39.230769230769262</c:v>
                </c:pt>
                <c:pt idx="14">
                  <c:v>38.571428571428413</c:v>
                </c:pt>
                <c:pt idx="15">
                  <c:v>38</c:v>
                </c:pt>
                <c:pt idx="16">
                  <c:v>37.5</c:v>
                </c:pt>
                <c:pt idx="17">
                  <c:v>37.058823529411754</c:v>
                </c:pt>
                <c:pt idx="18">
                  <c:v>36.666666666666409</c:v>
                </c:pt>
                <c:pt idx="19">
                  <c:v>36.315789473683907</c:v>
                </c:pt>
                <c:pt idx="20">
                  <c:v>36</c:v>
                </c:pt>
                <c:pt idx="21">
                  <c:v>35.714285714285715</c:v>
                </c:pt>
                <c:pt idx="22">
                  <c:v>35.454545454545254</c:v>
                </c:pt>
                <c:pt idx="23">
                  <c:v>35.217391304347828</c:v>
                </c:pt>
                <c:pt idx="24">
                  <c:v>35</c:v>
                </c:pt>
                <c:pt idx="25">
                  <c:v>34.800000000000004</c:v>
                </c:pt>
                <c:pt idx="26">
                  <c:v>34.615384615384464</c:v>
                </c:pt>
                <c:pt idx="27">
                  <c:v>34.444444444444187</c:v>
                </c:pt>
                <c:pt idx="28">
                  <c:v>34.285714285714285</c:v>
                </c:pt>
                <c:pt idx="29">
                  <c:v>34.137931034482762</c:v>
                </c:pt>
                <c:pt idx="30">
                  <c:v>34</c:v>
                </c:pt>
                <c:pt idx="31">
                  <c:v>33.870967741935445</c:v>
                </c:pt>
                <c:pt idx="32">
                  <c:v>33.75</c:v>
                </c:pt>
                <c:pt idx="33">
                  <c:v>33.636363636363626</c:v>
                </c:pt>
                <c:pt idx="34">
                  <c:v>33.529411764705912</c:v>
                </c:pt>
                <c:pt idx="35">
                  <c:v>33.428571428571587</c:v>
                </c:pt>
                <c:pt idx="36">
                  <c:v>33.333333333333336</c:v>
                </c:pt>
                <c:pt idx="37">
                  <c:v>33.243243243243107</c:v>
                </c:pt>
                <c:pt idx="38">
                  <c:v>33.157894736841975</c:v>
                </c:pt>
                <c:pt idx="39">
                  <c:v>33.07692307692308</c:v>
                </c:pt>
                <c:pt idx="40">
                  <c:v>33</c:v>
                </c:pt>
                <c:pt idx="41">
                  <c:v>32.926829268292423</c:v>
                </c:pt>
                <c:pt idx="42">
                  <c:v>32.857142857142648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18E2-46CA-990F-2FED36D9E2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214592"/>
        <c:axId val="113216128"/>
      </c:scatterChart>
      <c:valAx>
        <c:axId val="113214592"/>
        <c:scaling>
          <c:orientation val="minMax"/>
          <c:max val="46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crossAx val="113216128"/>
        <c:crosses val="autoZero"/>
        <c:crossBetween val="midCat"/>
      </c:valAx>
      <c:valAx>
        <c:axId val="113216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3214592"/>
        <c:crossesAt val="0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4" Type="http://schemas.openxmlformats.org/officeDocument/2006/relationships/image" Target="../media/image3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4" Type="http://schemas.openxmlformats.org/officeDocument/2006/relationships/image" Target="../media/image46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3" name="Connettore 1 2"/>
        <cdr:cNvSpPr/>
      </cdr:nvSpPr>
      <cdr:spPr>
        <a:xfrm xmlns:a="http://schemas.openxmlformats.org/drawingml/2006/main" rot="5400000" flipV="1">
          <a:off x="-923925" y="-6057900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it-IT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5" name="Connettore 1 4"/>
        <cdr:cNvSpPr/>
      </cdr:nvSpPr>
      <cdr:spPr>
        <a:xfrm xmlns:a="http://schemas.openxmlformats.org/drawingml/2006/main" rot="5400000">
          <a:off x="-923925" y="-6057900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it-IT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7" name="Connettore 1 6"/>
        <cdr:cNvSpPr/>
      </cdr:nvSpPr>
      <cdr:spPr>
        <a:xfrm xmlns:a="http://schemas.openxmlformats.org/drawingml/2006/main" rot="5400000" flipV="1">
          <a:off x="-923925" y="-6057900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it-IT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5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02/05/2022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5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02/05/2022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8500" y="509588"/>
            <a:ext cx="3395663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6"/>
            <a:ext cx="789813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3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512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0D45FA0-D542-4517-BFB5-A13D651B5A62}" type="slidenum">
              <a:rPr lang="it-IT" altLang="it-IT"/>
              <a:pPr>
                <a:spcBef>
                  <a:spcPct val="0"/>
                </a:spcBef>
              </a:pPr>
              <a:t>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979869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2355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EAA0AA7-3549-4E62-A5DA-4BAA4CEBC763}" type="slidenum">
              <a:rPr lang="it-IT" altLang="it-IT"/>
              <a:pPr>
                <a:spcBef>
                  <a:spcPct val="0"/>
                </a:spcBef>
              </a:pPr>
              <a:t>10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485873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0E7CF7E-F588-42BA-B5DC-7FCF78320D50}" type="slidenum">
              <a:rPr lang="it-IT" altLang="it-IT"/>
              <a:pPr>
                <a:spcBef>
                  <a:spcPct val="0"/>
                </a:spcBef>
              </a:pPr>
              <a:t>11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318168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2765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C423917-E2EC-4435-BB7A-347A7CFCC0F9}" type="slidenum">
              <a:rPr lang="it-IT" altLang="it-IT"/>
              <a:pPr>
                <a:spcBef>
                  <a:spcPct val="0"/>
                </a:spcBef>
              </a:pPr>
              <a:t>12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638846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2970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F95BB4C-3CB1-43F2-A551-D297716DF56B}" type="slidenum">
              <a:rPr lang="it-IT" altLang="it-IT"/>
              <a:pPr>
                <a:spcBef>
                  <a:spcPct val="0"/>
                </a:spcBef>
              </a:pPr>
              <a:t>13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2334360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3174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4B67671-B3FC-4C5C-8F83-A64392DA12FB}" type="slidenum">
              <a:rPr lang="it-IT" altLang="it-IT"/>
              <a:pPr>
                <a:spcBef>
                  <a:spcPct val="0"/>
                </a:spcBef>
              </a:pPr>
              <a:t>14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916998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3379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8722320-6BDE-475F-A04C-171332252560}" type="slidenum">
              <a:rPr lang="it-IT" altLang="it-IT"/>
              <a:pPr>
                <a:spcBef>
                  <a:spcPct val="0"/>
                </a:spcBef>
              </a:pPr>
              <a:t>15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289488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3584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1613941-62B0-44D7-B75B-220431127D36}" type="slidenum">
              <a:rPr lang="it-IT" altLang="it-IT"/>
              <a:pPr>
                <a:spcBef>
                  <a:spcPct val="0"/>
                </a:spcBef>
              </a:pPr>
              <a:t>16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346536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3789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5338825-2B2D-4798-9811-232C0C489DD7}" type="slidenum">
              <a:rPr lang="it-IT" altLang="it-IT"/>
              <a:pPr>
                <a:spcBef>
                  <a:spcPct val="0"/>
                </a:spcBef>
              </a:pPr>
              <a:t>17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218345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6C7460A-1BE6-4716-85D8-EF5806D2D377}" type="slidenum">
              <a:rPr lang="it-IT" altLang="it-IT"/>
              <a:pPr>
                <a:spcBef>
                  <a:spcPct val="0"/>
                </a:spcBef>
              </a:pPr>
              <a:t>18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906801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4198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963F5C3-01C7-44A2-8B44-B574EFD12CD3}" type="slidenum">
              <a:rPr lang="it-IT" altLang="it-IT"/>
              <a:pPr>
                <a:spcBef>
                  <a:spcPct val="0"/>
                </a:spcBef>
              </a:pPr>
              <a:t>19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45701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717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F004DEE-4843-4B27-9878-14D7B27FAB4D}" type="slidenum">
              <a:rPr lang="it-IT" altLang="it-IT"/>
              <a:pPr>
                <a:spcBef>
                  <a:spcPct val="0"/>
                </a:spcBef>
              </a:pPr>
              <a:t>2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470312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4403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AAF99E9-3D9D-4222-9EDF-1944FAB926F8}" type="slidenum">
              <a:rPr lang="it-IT" altLang="it-IT"/>
              <a:pPr>
                <a:spcBef>
                  <a:spcPct val="0"/>
                </a:spcBef>
              </a:pPr>
              <a:t>20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116440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4608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270B3EA-1D85-4F21-B267-78C55F5CB02D}" type="slidenum">
              <a:rPr lang="it-IT" altLang="it-IT"/>
              <a:pPr>
                <a:spcBef>
                  <a:spcPct val="0"/>
                </a:spcBef>
              </a:pPr>
              <a:t>21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069954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4813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D70A6F6-A074-431A-B37D-68F17BDBB152}" type="slidenum">
              <a:rPr lang="it-IT" altLang="it-IT"/>
              <a:pPr>
                <a:spcBef>
                  <a:spcPct val="0"/>
                </a:spcBef>
              </a:pPr>
              <a:t>22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545745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5018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60C8A2B-49E9-4BC4-BD5A-E4EB07EAFB38}" type="slidenum">
              <a:rPr lang="it-IT" altLang="it-IT"/>
              <a:pPr>
                <a:spcBef>
                  <a:spcPct val="0"/>
                </a:spcBef>
              </a:pPr>
              <a:t>23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967055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5222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1280938-A68C-49FB-8452-EE423BF43652}" type="slidenum">
              <a:rPr lang="it-IT" altLang="it-IT"/>
              <a:pPr>
                <a:spcBef>
                  <a:spcPct val="0"/>
                </a:spcBef>
              </a:pPr>
              <a:t>24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690435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5427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1B1EC78-BEA1-479E-B6BC-B3E5D881605D}" type="slidenum">
              <a:rPr lang="it-IT" altLang="it-IT"/>
              <a:pPr>
                <a:spcBef>
                  <a:spcPct val="0"/>
                </a:spcBef>
              </a:pPr>
              <a:t>25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478163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5632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C2613B8-A2FE-4605-BCED-7985CF890198}" type="slidenum">
              <a:rPr lang="it-IT" altLang="it-IT"/>
              <a:pPr>
                <a:spcBef>
                  <a:spcPct val="0"/>
                </a:spcBef>
              </a:pPr>
              <a:t>26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007053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5837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F015EE0-3B94-4810-A578-87DCF3025D6F}" type="slidenum">
              <a:rPr lang="it-IT" altLang="it-IT"/>
              <a:pPr>
                <a:spcBef>
                  <a:spcPct val="0"/>
                </a:spcBef>
              </a:pPr>
              <a:t>27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370038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6042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132D171-AA03-4D32-A98E-93BF17631078}" type="slidenum">
              <a:rPr lang="it-IT" altLang="it-IT"/>
              <a:pPr>
                <a:spcBef>
                  <a:spcPct val="0"/>
                </a:spcBef>
              </a:pPr>
              <a:t>28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71792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624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46FBAE9-C3FD-47D2-8A0C-A01F9575AE4A}" type="slidenum">
              <a:rPr lang="it-IT" altLang="it-IT"/>
              <a:pPr>
                <a:spcBef>
                  <a:spcPct val="0"/>
                </a:spcBef>
              </a:pPr>
              <a:t>29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1647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922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BCE1D03-5CDE-4D34-B60A-4FC0AD6D2CC5}" type="slidenum">
              <a:rPr lang="it-IT" altLang="it-IT"/>
              <a:pPr>
                <a:spcBef>
                  <a:spcPct val="0"/>
                </a:spcBef>
              </a:pPr>
              <a:t>3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1859477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6451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0004D3F-E6B1-4373-8165-D50C790F4AC2}" type="slidenum">
              <a:rPr lang="it-IT" altLang="it-IT"/>
              <a:pPr>
                <a:spcBef>
                  <a:spcPct val="0"/>
                </a:spcBef>
              </a:pPr>
              <a:t>30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8444435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6656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2F9EB9D-1ADF-422B-97C8-BC7332974A5F}" type="slidenum">
              <a:rPr lang="it-IT" altLang="it-IT"/>
              <a:pPr>
                <a:spcBef>
                  <a:spcPct val="0"/>
                </a:spcBef>
              </a:pPr>
              <a:t>31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013743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6861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706C755-82F2-4303-9DF7-F2723C0D8FB1}" type="slidenum">
              <a:rPr lang="it-IT" altLang="it-IT"/>
              <a:pPr>
                <a:spcBef>
                  <a:spcPct val="0"/>
                </a:spcBef>
              </a:pPr>
              <a:t>32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226333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7066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3C37155-AFD9-48E5-B99B-A678D4A8758C}" type="slidenum">
              <a:rPr lang="it-IT" altLang="it-IT"/>
              <a:pPr>
                <a:spcBef>
                  <a:spcPct val="0"/>
                </a:spcBef>
              </a:pPr>
              <a:t>33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0249834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7270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64C4A63-1169-4A58-BB9F-3C0F79DDAD94}" type="slidenum">
              <a:rPr lang="it-IT" altLang="it-IT"/>
              <a:pPr>
                <a:spcBef>
                  <a:spcPct val="0"/>
                </a:spcBef>
              </a:pPr>
              <a:t>34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1582142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7475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EED57BA-A5A6-460C-994D-0615542EAAD6}" type="slidenum">
              <a:rPr lang="it-IT" altLang="it-IT"/>
              <a:pPr>
                <a:spcBef>
                  <a:spcPct val="0"/>
                </a:spcBef>
              </a:pPr>
              <a:t>35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27999675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7680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0AC9A79-9FAA-4B53-A22C-2B9AAE77A457}" type="slidenum">
              <a:rPr lang="it-IT" altLang="it-IT"/>
              <a:pPr>
                <a:spcBef>
                  <a:spcPct val="0"/>
                </a:spcBef>
              </a:pPr>
              <a:t>36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5813776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7885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44077FE-FE28-4C27-8BDA-58AF3DB97273}" type="slidenum">
              <a:rPr lang="it-IT" altLang="it-IT"/>
              <a:pPr>
                <a:spcBef>
                  <a:spcPct val="0"/>
                </a:spcBef>
              </a:pPr>
              <a:t>37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2957804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8090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55AD3EF-78DD-4CE7-AED5-29AB414C8AE0}" type="slidenum">
              <a:rPr lang="it-IT" altLang="it-IT"/>
              <a:pPr>
                <a:spcBef>
                  <a:spcPct val="0"/>
                </a:spcBef>
              </a:pPr>
              <a:t>38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7314990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8294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94E686B-AC27-4E39-966F-532E322835D6}" type="slidenum">
              <a:rPr lang="it-IT" altLang="it-IT"/>
              <a:pPr>
                <a:spcBef>
                  <a:spcPct val="0"/>
                </a:spcBef>
              </a:pPr>
              <a:t>39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77268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12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17B7FA0-E901-48CB-93F3-9B0EDC046C56}" type="slidenum">
              <a:rPr lang="it-IT" altLang="it-IT"/>
              <a:pPr>
                <a:spcBef>
                  <a:spcPct val="0"/>
                </a:spcBef>
              </a:pPr>
              <a:t>4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4127220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8499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52B048C-FE01-43A3-9C20-AE27DBB63489}" type="slidenum">
              <a:rPr lang="it-IT" altLang="it-IT"/>
              <a:pPr>
                <a:spcBef>
                  <a:spcPct val="0"/>
                </a:spcBef>
              </a:pPr>
              <a:t>40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1319530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8704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114C6DA-1AA1-4240-AE86-3DF2A4D32C7C}" type="slidenum">
              <a:rPr lang="it-IT" altLang="it-IT"/>
              <a:pPr>
                <a:spcBef>
                  <a:spcPct val="0"/>
                </a:spcBef>
              </a:pPr>
              <a:t>41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7416056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8909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550B303-0B54-4BDF-A814-9D6D5F91AAD5}" type="slidenum">
              <a:rPr lang="it-IT" altLang="it-IT"/>
              <a:pPr>
                <a:spcBef>
                  <a:spcPct val="0"/>
                </a:spcBef>
              </a:pPr>
              <a:t>42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294573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9114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FC8B121-EE15-4084-BD32-41FAD6B96587}" type="slidenum">
              <a:rPr lang="it-IT" altLang="it-IT"/>
              <a:pPr>
                <a:spcBef>
                  <a:spcPct val="0"/>
                </a:spcBef>
              </a:pPr>
              <a:t>43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3987893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9318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63D70D4-E08B-4287-8DA8-B4C422625D99}" type="slidenum">
              <a:rPr lang="it-IT" altLang="it-IT"/>
              <a:pPr>
                <a:spcBef>
                  <a:spcPct val="0"/>
                </a:spcBef>
              </a:pPr>
              <a:t>44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3670984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9523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8A8982B-1FE5-4124-BE35-C07363BB78F1}" type="slidenum">
              <a:rPr lang="it-IT" altLang="it-IT"/>
              <a:pPr>
                <a:spcBef>
                  <a:spcPct val="0"/>
                </a:spcBef>
              </a:pPr>
              <a:t>45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4096713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9728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AA183BD-81C8-4BF6-A490-F034D19440DD}" type="slidenum">
              <a:rPr lang="it-IT" altLang="it-IT"/>
              <a:pPr>
                <a:spcBef>
                  <a:spcPct val="0"/>
                </a:spcBef>
              </a:pPr>
              <a:t>46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0759762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9933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18D06E6-A477-48D3-A6C2-B4EB47936FC3}" type="slidenum">
              <a:rPr lang="it-IT" altLang="it-IT"/>
              <a:pPr>
                <a:spcBef>
                  <a:spcPct val="0"/>
                </a:spcBef>
              </a:pPr>
              <a:t>47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53816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331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FC1EE18-1AFD-4874-B6C9-D4F1BAB980FB}" type="slidenum">
              <a:rPr lang="it-IT" altLang="it-IT"/>
              <a:pPr>
                <a:spcBef>
                  <a:spcPct val="0"/>
                </a:spcBef>
              </a:pPr>
              <a:t>5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10899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536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CAEE733-28F4-43A5-ABD1-2E9162DB2519}" type="slidenum">
              <a:rPr lang="it-IT" altLang="it-IT"/>
              <a:pPr>
                <a:spcBef>
                  <a:spcPct val="0"/>
                </a:spcBef>
              </a:pPr>
              <a:t>6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722898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741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4B62227-3FE2-466B-8A63-7AE68980FC5F}" type="slidenum">
              <a:rPr lang="it-IT" altLang="it-IT"/>
              <a:pPr>
                <a:spcBef>
                  <a:spcPct val="0"/>
                </a:spcBef>
              </a:pPr>
              <a:t>7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900746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19460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F9528E5-8AB6-4A12-BAA8-AB47DF8F9759}" type="slidenum">
              <a:rPr lang="it-IT" altLang="it-IT"/>
              <a:pPr>
                <a:spcBef>
                  <a:spcPct val="0"/>
                </a:spcBef>
              </a:pPr>
              <a:t>8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32991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mtClean="0"/>
          </a:p>
        </p:txBody>
      </p:sp>
      <p:sp>
        <p:nvSpPr>
          <p:cNvPr id="2150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3665372-0C7C-4924-93CB-A6DE7CE3E351}" type="slidenum">
              <a:rPr lang="it-IT" altLang="it-IT"/>
              <a:pPr>
                <a:spcBef>
                  <a:spcPct val="0"/>
                </a:spcBef>
              </a:pPr>
              <a:t>9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57445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02/05/2022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98E2029E-4D77-374B-99B9-8F7400CAF970}" type="datetime1">
              <a:rPr lang="it-IT" smtClean="0"/>
              <a:pPr/>
              <a:t>02/05/2022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FF47CD3-70AF-D149-AC5D-DFD802178410}" type="datetime1">
              <a:rPr lang="it-IT" smtClean="0"/>
              <a:pPr/>
              <a:t>02/05/2022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A4B3F369-3775-6B49-950F-429C20F585EB}" type="datetime1">
              <a:rPr lang="it-IT" smtClean="0"/>
              <a:pPr/>
              <a:t>02/05/2022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02/05/2022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D2F33633-BF34-1E4A-B798-B62B808660BD}" type="datetime1">
              <a:rPr lang="it-IT" smtClean="0"/>
              <a:pPr/>
              <a:t>02/05/2022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F008CD7-C430-C641-89A0-AAA5EC89DCB6}" type="datetime1">
              <a:rPr lang="it-IT" smtClean="0"/>
              <a:pPr/>
              <a:t>02/05/2022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0D8D2961-7752-8147-9F32-6FFB67B11C2A}" type="datetime1">
              <a:rPr lang="it-IT" smtClean="0"/>
              <a:pPr/>
              <a:t>02/05/2022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TITOLO PRESENTAZIONE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28DD5883-3593-A747-89B4-77730AAAD6BC}" type="datetime1">
              <a:rPr lang="it-IT" smtClean="0"/>
              <a:pPr/>
              <a:t>02/05/2022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1F2E32B-AFB4-7448-A9E4-F7446110BAB7}" type="datetime1">
              <a:rPr lang="it-IT" smtClean="0"/>
              <a:pPr/>
              <a:t>02/05/2022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62DFF53-BA88-8842-A3B1-977899737ADB}" type="datetime1">
              <a:rPr lang="it-IT" smtClean="0"/>
              <a:pPr/>
              <a:t>02/05/2022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02/05/2022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1.x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2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18.wmf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15.wmf"/><Relationship Id="rId12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17.wmf"/><Relationship Id="rId5" Type="http://schemas.openxmlformats.org/officeDocument/2006/relationships/image" Target="../media/image14.w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6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8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23.wmf"/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22.wmf"/><Relationship Id="rId5" Type="http://schemas.openxmlformats.org/officeDocument/2006/relationships/image" Target="../media/image19.wmf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9.bin"/><Relationship Id="rId9" Type="http://schemas.openxmlformats.org/officeDocument/2006/relationships/image" Target="../media/image21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24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6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notesSlide" Target="../notesSlides/notesSlide33.xml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31.wmf"/><Relationship Id="rId5" Type="http://schemas.openxmlformats.org/officeDocument/2006/relationships/image" Target="../media/image28.wmf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8.bin"/><Relationship Id="rId9" Type="http://schemas.openxmlformats.org/officeDocument/2006/relationships/image" Target="../media/image30.w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13" Type="http://schemas.openxmlformats.org/officeDocument/2006/relationships/image" Target="../media/image36.wmf"/><Relationship Id="rId3" Type="http://schemas.openxmlformats.org/officeDocument/2006/relationships/notesSlide" Target="../notesSlides/notesSlide35.xml"/><Relationship Id="rId7" Type="http://schemas.openxmlformats.org/officeDocument/2006/relationships/image" Target="../media/image33.wmf"/><Relationship Id="rId12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33.bin"/><Relationship Id="rId11" Type="http://schemas.openxmlformats.org/officeDocument/2006/relationships/image" Target="../media/image35.wmf"/><Relationship Id="rId5" Type="http://schemas.openxmlformats.org/officeDocument/2006/relationships/image" Target="../media/image32.wmf"/><Relationship Id="rId10" Type="http://schemas.openxmlformats.org/officeDocument/2006/relationships/oleObject" Target="../embeddings/oleObject35.bin"/><Relationship Id="rId4" Type="http://schemas.openxmlformats.org/officeDocument/2006/relationships/oleObject" Target="../embeddings/oleObject32.bin"/><Relationship Id="rId9" Type="http://schemas.openxmlformats.org/officeDocument/2006/relationships/image" Target="../media/image34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3" Type="http://schemas.openxmlformats.org/officeDocument/2006/relationships/notesSlide" Target="../notesSlides/notesSlide36.xml"/><Relationship Id="rId7" Type="http://schemas.openxmlformats.org/officeDocument/2006/relationships/image" Target="../media/image3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8.bin"/><Relationship Id="rId5" Type="http://schemas.openxmlformats.org/officeDocument/2006/relationships/image" Target="../media/image37.wmf"/><Relationship Id="rId4" Type="http://schemas.openxmlformats.org/officeDocument/2006/relationships/oleObject" Target="../embeddings/oleObject37.bin"/><Relationship Id="rId9" Type="http://schemas.openxmlformats.org/officeDocument/2006/relationships/image" Target="../media/image39.w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notesSlide" Target="../notesSlides/notesSlide39.xml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41.bin"/><Relationship Id="rId5" Type="http://schemas.openxmlformats.org/officeDocument/2006/relationships/image" Target="../media/image40.wmf"/><Relationship Id="rId4" Type="http://schemas.openxmlformats.org/officeDocument/2006/relationships/oleObject" Target="../embeddings/oleObject40.bin"/><Relationship Id="rId9" Type="http://schemas.openxmlformats.org/officeDocument/2006/relationships/image" Target="../media/image4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notesSlide" Target="../notesSlides/notesSlide41.xml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44.bin"/><Relationship Id="rId11" Type="http://schemas.openxmlformats.org/officeDocument/2006/relationships/image" Target="../media/image46.wmf"/><Relationship Id="rId5" Type="http://schemas.openxmlformats.org/officeDocument/2006/relationships/image" Target="../media/image43.wmf"/><Relationship Id="rId10" Type="http://schemas.openxmlformats.org/officeDocument/2006/relationships/oleObject" Target="../embeddings/oleObject46.bin"/><Relationship Id="rId4" Type="http://schemas.openxmlformats.org/officeDocument/2006/relationships/oleObject" Target="../embeddings/oleObject43.bin"/><Relationship Id="rId9" Type="http://schemas.openxmlformats.org/officeDocument/2006/relationships/image" Target="../media/image45.w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47.wmf"/><Relationship Id="rId4" Type="http://schemas.openxmlformats.org/officeDocument/2006/relationships/oleObject" Target="../embeddings/oleObject47.bin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numero diapositiva 5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7360A91-C94B-42E5-8881-C1D44807A1B6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it-IT" altLang="it-IT" sz="140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smtClean="0"/>
              <a:t>Le altre forme di mercato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it-IT" altLang="it-IT" smtClean="0"/>
              <a:t>Monopolio, concorrenza monopolistica e oligopolio</a:t>
            </a:r>
          </a:p>
        </p:txBody>
      </p:sp>
    </p:spTree>
    <p:extLst>
      <p:ext uri="{BB962C8B-B14F-4D97-AF65-F5344CB8AC3E}">
        <p14:creationId xmlns:p14="http://schemas.microsoft.com/office/powerpoint/2010/main" val="301945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A05EB6B-FDE7-4EB8-865F-59AEDE145546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it-IT" altLang="it-IT" sz="140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Equilibrio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41094"/>
            <a:ext cx="7772400" cy="13716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z="2800" dirty="0" err="1" smtClean="0"/>
              <a:t>Cma</a:t>
            </a:r>
            <a:r>
              <a:rPr lang="it-IT" altLang="it-IT" sz="2800" dirty="0" smtClean="0"/>
              <a:t> = </a:t>
            </a:r>
            <a:r>
              <a:rPr lang="it-IT" altLang="it-IT" sz="2800" dirty="0" err="1" smtClean="0"/>
              <a:t>Rma</a:t>
            </a:r>
            <a:endParaRPr lang="it-IT" altLang="it-IT" sz="2800" dirty="0" smtClean="0"/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Notare P&gt;</a:t>
            </a:r>
            <a:r>
              <a:rPr lang="it-IT" altLang="it-IT" sz="2800" dirty="0" err="1" smtClean="0"/>
              <a:t>cma</a:t>
            </a:r>
            <a:r>
              <a:rPr lang="it-IT" altLang="it-IT" sz="2800" dirty="0" smtClean="0"/>
              <a:t> e </a:t>
            </a:r>
            <a:r>
              <a:rPr lang="it-IT" altLang="it-IT" sz="2800" dirty="0" err="1" smtClean="0"/>
              <a:t>rma</a:t>
            </a:r>
            <a:endParaRPr lang="it-IT" altLang="it-IT" sz="2800" dirty="0" smtClean="0"/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Profitto = area del rettangolo colorato Permane nel lungo periodo</a:t>
            </a: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334684"/>
              </p:ext>
            </p:extLst>
          </p:nvPr>
        </p:nvGraphicFramePr>
        <p:xfrm>
          <a:off x="2209800" y="3322434"/>
          <a:ext cx="5257800" cy="292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r:id="rId4" imgW="4343400" imgH="2409444" progId="Word.Picture.8">
                  <p:embed/>
                </p:oleObj>
              </mc:Choice>
              <mc:Fallback>
                <p:oleObj r:id="rId4" imgW="4343400" imgH="2409444" progId="Word.Picture.8">
                  <p:embed/>
                  <p:pic>
                    <p:nvPicPr>
                      <p:cNvPr id="1434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322434"/>
                        <a:ext cx="5257800" cy="292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114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dirty="0" smtClean="0"/>
              <a:t>esercitazione</a:t>
            </a:r>
          </a:p>
        </p:txBody>
      </p:sp>
      <p:sp>
        <p:nvSpPr>
          <p:cNvPr id="5124" name="Segnaposto contenuto 2"/>
          <p:cNvSpPr>
            <a:spLocks noGrp="1"/>
          </p:cNvSpPr>
          <p:nvPr>
            <p:ph idx="1"/>
          </p:nvPr>
        </p:nvSpPr>
        <p:spPr>
          <a:xfrm>
            <a:off x="685800" y="1716763"/>
            <a:ext cx="3886200" cy="733425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it-IT" altLang="it-IT" dirty="0" smtClean="0"/>
              <a:t>Curva di domanda =</a:t>
            </a:r>
          </a:p>
        </p:txBody>
      </p:sp>
      <p:sp>
        <p:nvSpPr>
          <p:cNvPr id="2458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F00DAB1-1185-44C9-ACBF-6A3A15DAC273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it-IT" altLang="it-IT" sz="1400"/>
          </a:p>
        </p:txBody>
      </p:sp>
      <p:sp>
        <p:nvSpPr>
          <p:cNvPr id="2458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512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3375538"/>
              </p:ext>
            </p:extLst>
          </p:nvPr>
        </p:nvGraphicFramePr>
        <p:xfrm>
          <a:off x="4643438" y="1664376"/>
          <a:ext cx="1500187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Equazione" r:id="rId4" imgW="837836" imgH="406224" progId="Equation.3">
                  <p:embed/>
                </p:oleObj>
              </mc:Choice>
              <mc:Fallback>
                <p:oleObj name="Equazione" r:id="rId4" imgW="837836" imgH="406224" progId="Equation.3">
                  <p:embed/>
                  <p:pic>
                    <p:nvPicPr>
                      <p:cNvPr id="512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1664376"/>
                        <a:ext cx="1500187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CasellaDiTesto 6"/>
          <p:cNvSpPr txBox="1">
            <a:spLocks noChangeArrowheads="1"/>
          </p:cNvSpPr>
          <p:nvPr/>
        </p:nvSpPr>
        <p:spPr bwMode="auto">
          <a:xfrm>
            <a:off x="928688" y="2378751"/>
            <a:ext cx="74295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b="1" i="1"/>
              <a:t>Funzione costo totale CT= </a:t>
            </a:r>
            <a:r>
              <a:rPr lang="it-IT" altLang="it-IT" sz="2400" b="1"/>
              <a:t>120+30</a:t>
            </a:r>
            <a:r>
              <a:rPr lang="it-IT" altLang="it-IT" sz="2400" b="1" i="1"/>
              <a:t>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I domanda: è un monopolio naturale?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Funzione dei costi medi (</a:t>
            </a:r>
            <a:r>
              <a:rPr lang="it-IT" altLang="it-IT" sz="2400" b="1"/>
              <a:t>120/Y+30</a:t>
            </a:r>
            <a:r>
              <a:rPr lang="it-IT" altLang="it-IT" sz="2400"/>
              <a:t>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Decrescente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Costo marginale costante </a:t>
            </a:r>
            <a:r>
              <a:rPr lang="it-IT" altLang="it-IT" sz="2400" b="1"/>
              <a:t>30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b="1"/>
              <a:t>Equilibrio?</a:t>
            </a:r>
          </a:p>
        </p:txBody>
      </p:sp>
      <p:sp>
        <p:nvSpPr>
          <p:cNvPr id="24584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512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8821304"/>
              </p:ext>
            </p:extLst>
          </p:nvPr>
        </p:nvGraphicFramePr>
        <p:xfrm>
          <a:off x="914400" y="4664751"/>
          <a:ext cx="2127250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Equazione" r:id="rId6" imgW="1104421" imgH="406224" progId="Equation.3">
                  <p:embed/>
                </p:oleObj>
              </mc:Choice>
              <mc:Fallback>
                <p:oleObj name="Equazione" r:id="rId6" imgW="1104421" imgH="406224" progId="Equation.3">
                  <p:embed/>
                  <p:pic>
                    <p:nvPicPr>
                      <p:cNvPr id="512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664751"/>
                        <a:ext cx="2127250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3286125" y="4879063"/>
            <a:ext cx="1857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b="1" i="1"/>
              <a:t>rma</a:t>
            </a:r>
            <a:r>
              <a:rPr lang="it-IT" altLang="it-IT" sz="2400" b="1"/>
              <a:t>=60-</a:t>
            </a:r>
            <a:r>
              <a:rPr lang="it-IT" altLang="it-IT" sz="2400" b="1" i="1"/>
              <a:t>Y</a:t>
            </a:r>
            <a:r>
              <a:rPr lang="it-IT" altLang="it-IT" sz="2400"/>
              <a:t> </a:t>
            </a:r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071563" y="5593438"/>
            <a:ext cx="4073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 b="1" i="1"/>
              <a:t>rma=cma: </a:t>
            </a:r>
            <a:r>
              <a:rPr lang="it-IT" altLang="it-IT" sz="2400" b="1"/>
              <a:t>60-</a:t>
            </a:r>
            <a:r>
              <a:rPr lang="it-IT" altLang="it-IT" sz="2400" b="1" i="1"/>
              <a:t>Y</a:t>
            </a:r>
            <a:r>
              <a:rPr lang="it-IT" altLang="it-IT" sz="2400" b="1"/>
              <a:t>=30, </a:t>
            </a:r>
            <a:r>
              <a:rPr lang="it-IT" altLang="it-IT" sz="2400"/>
              <a:t>cioè </a:t>
            </a:r>
            <a:r>
              <a:rPr lang="it-IT" altLang="it-IT" sz="2400" b="1" i="1"/>
              <a:t>Y</a:t>
            </a:r>
            <a:r>
              <a:rPr lang="it-IT" altLang="it-IT" sz="2400" b="1"/>
              <a:t>=30</a:t>
            </a:r>
            <a:endParaRPr lang="it-IT" altLang="it-IT" sz="2400"/>
          </a:p>
        </p:txBody>
      </p:sp>
      <p:sp>
        <p:nvSpPr>
          <p:cNvPr id="24588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2458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008198"/>
              </p:ext>
            </p:extLst>
          </p:nvPr>
        </p:nvGraphicFramePr>
        <p:xfrm>
          <a:off x="5572125" y="5450563"/>
          <a:ext cx="2214563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Equazione" r:id="rId8" imgW="1269449" imgH="406224" progId="Equation.3">
                  <p:embed/>
                </p:oleObj>
              </mc:Choice>
              <mc:Fallback>
                <p:oleObj name="Equazione" r:id="rId8" imgW="1269449" imgH="406224" progId="Equation.3">
                  <p:embed/>
                  <p:pic>
                    <p:nvPicPr>
                      <p:cNvPr id="24589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125" y="5450563"/>
                        <a:ext cx="2214563" cy="71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27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/>
      <p:bldP spid="5127" grpId="0" build="p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Profitto e </a:t>
            </a:r>
            <a:r>
              <a:rPr lang="it-IT" i="1" dirty="0" err="1" smtClean="0"/>
              <a:t>cme</a:t>
            </a:r>
            <a:endParaRPr lang="it-IT" i="1" dirty="0"/>
          </a:p>
        </p:txBody>
      </p:sp>
      <p:sp>
        <p:nvSpPr>
          <p:cNvPr id="26627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0BD7112-9D02-4AFD-8EFB-C365080E409D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it-IT" altLang="it-IT" sz="1400"/>
          </a:p>
        </p:txBody>
      </p:sp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26629" name="Object 1"/>
          <p:cNvGraphicFramePr>
            <a:graphicFrameLocks noChangeAspect="1"/>
          </p:cNvGraphicFramePr>
          <p:nvPr/>
        </p:nvGraphicFramePr>
        <p:xfrm>
          <a:off x="928688" y="2000250"/>
          <a:ext cx="210820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Equazione" r:id="rId4" imgW="1345616" imgH="406224" progId="Equation.3">
                  <p:embed/>
                </p:oleObj>
              </mc:Choice>
              <mc:Fallback>
                <p:oleObj name="Equazione" r:id="rId4" imgW="1345616" imgH="406224" progId="Equation.3">
                  <p:embed/>
                  <p:pic>
                    <p:nvPicPr>
                      <p:cNvPr id="26629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2000250"/>
                        <a:ext cx="2108200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0" name="Rettangolo 6"/>
          <p:cNvSpPr>
            <a:spLocks noChangeArrowheads="1"/>
          </p:cNvSpPr>
          <p:nvPr/>
        </p:nvSpPr>
        <p:spPr bwMode="auto">
          <a:xfrm>
            <a:off x="857250" y="2643188"/>
            <a:ext cx="48053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Profitto = (</a:t>
            </a:r>
            <a:r>
              <a:rPr lang="it-IT" altLang="it-IT" sz="2400" b="1" i="1"/>
              <a:t>p-cme</a:t>
            </a:r>
            <a:r>
              <a:rPr lang="it-IT" altLang="it-IT" sz="2400"/>
              <a:t>)*</a:t>
            </a:r>
            <a:r>
              <a:rPr lang="it-IT" altLang="it-IT" sz="2400" b="1" i="1"/>
              <a:t>Y</a:t>
            </a:r>
            <a:r>
              <a:rPr lang="it-IT" altLang="it-IT" sz="2400"/>
              <a:t>=(</a:t>
            </a:r>
            <a:r>
              <a:rPr lang="it-IT" altLang="it-IT" sz="2400" b="1"/>
              <a:t>45-34</a:t>
            </a:r>
            <a:r>
              <a:rPr lang="it-IT" altLang="it-IT" sz="2400"/>
              <a:t>)</a:t>
            </a:r>
            <a:r>
              <a:rPr lang="it-IT" altLang="it-IT" sz="2400" b="1"/>
              <a:t>30=330</a:t>
            </a:r>
            <a:endParaRPr lang="it-IT" altLang="it-IT" sz="2400"/>
          </a:p>
        </p:txBody>
      </p:sp>
      <p:graphicFrame>
        <p:nvGraphicFramePr>
          <p:cNvPr id="8" name="Grafico 7"/>
          <p:cNvGraphicFramePr/>
          <p:nvPr/>
        </p:nvGraphicFramePr>
        <p:xfrm>
          <a:off x="2357422" y="3214686"/>
          <a:ext cx="5715040" cy="3343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0188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5E18812-1995-422A-9BCF-52930D0194E3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it-IT" altLang="it-IT" sz="140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Perdita di benessere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altLang="it-IT" sz="2800" smtClean="0"/>
              <a:t>P&gt; minimo dei costi medi: i consumatori pagano una prezzo maggiore</a:t>
            </a:r>
          </a:p>
          <a:p>
            <a:pPr eaLnBrk="1" hangingPunct="1"/>
            <a:r>
              <a:rPr lang="it-IT" altLang="it-IT" sz="2800" smtClean="0"/>
              <a:t>P&gt;Cma = Beneficio sociale marginale maggiore del costo sociale marginale</a:t>
            </a:r>
          </a:p>
          <a:p>
            <a:pPr eaLnBrk="1" hangingPunct="1"/>
            <a:r>
              <a:rPr lang="it-IT" altLang="it-IT" sz="2800" smtClean="0"/>
              <a:t>La società avrebbe accresciuto il benessere se si fosse prodotta una quantità maggiore</a:t>
            </a:r>
          </a:p>
          <a:p>
            <a:pPr eaLnBrk="1" hangingPunct="1"/>
            <a:r>
              <a:rPr lang="it-IT" altLang="it-IT" sz="2800" smtClean="0"/>
              <a:t>Quindi. Prezzo troppo alto e quantità troppo bassa</a:t>
            </a:r>
          </a:p>
          <a:p>
            <a:pPr eaLnBrk="1" hangingPunct="1"/>
            <a:r>
              <a:rPr lang="it-IT" altLang="it-IT" sz="2800" smtClean="0"/>
              <a:t>Politiche Antitrust e Authority</a:t>
            </a:r>
          </a:p>
        </p:txBody>
      </p:sp>
    </p:spTree>
    <p:extLst>
      <p:ext uri="{BB962C8B-B14F-4D97-AF65-F5344CB8AC3E}">
        <p14:creationId xmlns:p14="http://schemas.microsoft.com/office/powerpoint/2010/main" val="3236738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Analisi grafica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95925" y="1649413"/>
            <a:ext cx="3571875" cy="4114800"/>
          </a:xfrm>
        </p:spPr>
        <p:txBody>
          <a:bodyPr>
            <a:normAutofit fontScale="92500"/>
          </a:bodyPr>
          <a:lstStyle/>
          <a:p>
            <a:r>
              <a:rPr lang="it-IT" altLang="it-IT" sz="2600" dirty="0" smtClean="0"/>
              <a:t>Variazione del surplus dei produttori: -</a:t>
            </a:r>
            <a:r>
              <a:rPr lang="it-IT" altLang="it-IT" sz="2600" b="1" i="1" dirty="0" smtClean="0"/>
              <a:t>A </a:t>
            </a:r>
            <a:r>
              <a:rPr lang="it-IT" altLang="it-IT" sz="2600" dirty="0" smtClean="0"/>
              <a:t>(minor profitto) e + </a:t>
            </a:r>
            <a:r>
              <a:rPr lang="it-IT" altLang="it-IT" sz="2600" b="1" i="1" dirty="0" smtClean="0"/>
              <a:t>C </a:t>
            </a:r>
            <a:r>
              <a:rPr lang="it-IT" altLang="it-IT" sz="2600" dirty="0" smtClean="0"/>
              <a:t>maggior profitto sulla quantità venduta in più</a:t>
            </a:r>
          </a:p>
          <a:p>
            <a:r>
              <a:rPr lang="it-IT" altLang="it-IT" sz="2600" dirty="0" smtClean="0"/>
              <a:t>Variazione surplus consumatori: +</a:t>
            </a:r>
            <a:r>
              <a:rPr lang="it-IT" altLang="it-IT" sz="2600" b="1" i="1" dirty="0" smtClean="0"/>
              <a:t>A </a:t>
            </a:r>
            <a:r>
              <a:rPr lang="it-IT" altLang="it-IT" sz="2600" dirty="0" smtClean="0"/>
              <a:t>e +</a:t>
            </a:r>
            <a:r>
              <a:rPr lang="it-IT" altLang="it-IT" sz="2600" b="1" i="1" dirty="0" smtClean="0"/>
              <a:t>B</a:t>
            </a:r>
          </a:p>
          <a:p>
            <a:r>
              <a:rPr lang="it-IT" altLang="it-IT" sz="2600" dirty="0" smtClean="0"/>
              <a:t>Surplus totale +</a:t>
            </a:r>
            <a:r>
              <a:rPr lang="it-IT" altLang="it-IT" sz="2600" b="1" i="1" dirty="0" smtClean="0"/>
              <a:t>C+B</a:t>
            </a:r>
            <a:endParaRPr lang="it-IT" altLang="it-IT" sz="2600" dirty="0" smtClean="0"/>
          </a:p>
        </p:txBody>
      </p:sp>
      <p:sp>
        <p:nvSpPr>
          <p:cNvPr id="3072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50C11A3-C977-4790-8CCF-AFB9D15B5A64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it-IT" altLang="it-IT" sz="1400"/>
          </a:p>
        </p:txBody>
      </p:sp>
      <p:sp>
        <p:nvSpPr>
          <p:cNvPr id="6" name="CasellaDiTesto 5"/>
          <p:cNvSpPr txBox="1">
            <a:spLocks noChangeArrowheads="1"/>
          </p:cNvSpPr>
          <p:nvPr/>
        </p:nvSpPr>
        <p:spPr bwMode="auto">
          <a:xfrm>
            <a:off x="890588" y="4537165"/>
            <a:ext cx="4500562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/>
              <a:t>Concorrenza</a:t>
            </a:r>
            <a:r>
              <a:rPr lang="it-IT" altLang="it-IT" sz="2400" dirty="0"/>
              <a:t> </a:t>
            </a:r>
            <a:r>
              <a:rPr lang="it-IT" altLang="it-IT" sz="2800" dirty="0"/>
              <a:t>perfetta: </a:t>
            </a:r>
            <a:r>
              <a:rPr lang="it-IT" altLang="it-IT" sz="2800" b="1" i="1" dirty="0" err="1"/>
              <a:t>cma</a:t>
            </a:r>
            <a:r>
              <a:rPr lang="it-IT" altLang="it-IT" sz="2800" b="1" i="1" dirty="0"/>
              <a:t>=S</a:t>
            </a:r>
            <a:endParaRPr lang="it-IT" altLang="it-IT" sz="2400" b="1" i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/>
              <a:t>Prezzo = </a:t>
            </a:r>
            <a:r>
              <a:rPr lang="it-IT" altLang="it-IT" sz="2800" b="1" i="1" dirty="0"/>
              <a:t>P</a:t>
            </a:r>
            <a:r>
              <a:rPr lang="it-IT" altLang="it-IT" sz="2800" b="1" i="1" baseline="-25000" dirty="0"/>
              <a:t>c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dirty="0"/>
              <a:t>Quantità = </a:t>
            </a:r>
            <a:r>
              <a:rPr lang="it-IT" altLang="it-IT" sz="2400" b="1" i="1" dirty="0" err="1"/>
              <a:t>Q</a:t>
            </a:r>
            <a:r>
              <a:rPr lang="it-IT" altLang="it-IT" sz="2400" b="1" i="1" baseline="-25000" dirty="0" err="1"/>
              <a:t>c</a:t>
            </a:r>
            <a:endParaRPr lang="it-IT" altLang="it-IT" sz="2400" dirty="0"/>
          </a:p>
        </p:txBody>
      </p:sp>
      <p:sp>
        <p:nvSpPr>
          <p:cNvPr id="3072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6246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4581138"/>
              </p:ext>
            </p:extLst>
          </p:nvPr>
        </p:nvGraphicFramePr>
        <p:xfrm>
          <a:off x="514350" y="1649413"/>
          <a:ext cx="4876800" cy="2706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Picture" r:id="rId4" imgW="4357511" imgH="2415822" progId="Word.Picture.8">
                  <p:embed/>
                </p:oleObj>
              </mc:Choice>
              <mc:Fallback>
                <p:oleObj name="Picture" r:id="rId4" imgW="4357511" imgH="2415822" progId="Word.Picture.8">
                  <p:embed/>
                  <p:pic>
                    <p:nvPicPr>
                      <p:cNvPr id="6246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1649413"/>
                        <a:ext cx="4876800" cy="2706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041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CBE60FA-6C6E-45FF-AE6C-34CE89E00EC4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it-IT" altLang="it-IT" sz="140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Concorrenza monopolistica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altLang="it-IT" smtClean="0"/>
              <a:t>Assenza di barriere all’entrata e all’uscita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mtClean="0"/>
              <a:t>Molte imprese con accesso alle stesse tecnologie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mtClean="0"/>
              <a:t>Tuttavia </a:t>
            </a:r>
            <a:r>
              <a:rPr lang="it-IT" altLang="it-IT" b="1" smtClean="0"/>
              <a:t>beni sostituti stretti ma differenziati</a:t>
            </a:r>
            <a:endParaRPr lang="it-IT" altLang="it-IT" smtClean="0"/>
          </a:p>
          <a:p>
            <a:pPr eaLnBrk="1" hangingPunct="1">
              <a:lnSpc>
                <a:spcPct val="90000"/>
              </a:lnSpc>
            </a:pPr>
            <a:r>
              <a:rPr lang="it-IT" altLang="it-IT" smtClean="0"/>
              <a:t>Prezzi non uguali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mtClean="0"/>
              <a:t>Curva di domanda dell’impresa: inclinata negativamente</a:t>
            </a:r>
          </a:p>
        </p:txBody>
      </p:sp>
    </p:spTree>
    <p:extLst>
      <p:ext uri="{BB962C8B-B14F-4D97-AF65-F5344CB8AC3E}">
        <p14:creationId xmlns:p14="http://schemas.microsoft.com/office/powerpoint/2010/main" val="135876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ADF0223-9A18-4B8A-9420-CB3F45A120CD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it-IT" altLang="it-IT" sz="140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Differenziazione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altLang="it-IT" smtClean="0"/>
              <a:t>Differenze qualitative (es. giacche diverse)</a:t>
            </a:r>
          </a:p>
          <a:p>
            <a:pPr eaLnBrk="1" hangingPunct="1"/>
            <a:r>
              <a:rPr lang="it-IT" altLang="it-IT" smtClean="0"/>
              <a:t>Localizzazione (droghiere sotto casa)</a:t>
            </a:r>
          </a:p>
          <a:p>
            <a:pPr eaLnBrk="1" hangingPunct="1"/>
            <a:r>
              <a:rPr lang="it-IT" altLang="it-IT" smtClean="0"/>
              <a:t>Rapporti di fiducia personale</a:t>
            </a:r>
          </a:p>
          <a:p>
            <a:pPr eaLnBrk="1" hangingPunct="1"/>
            <a:r>
              <a:rPr lang="it-IT" altLang="it-IT" smtClean="0"/>
              <a:t>Pubblicità</a:t>
            </a:r>
          </a:p>
        </p:txBody>
      </p:sp>
    </p:spTree>
    <p:extLst>
      <p:ext uri="{BB962C8B-B14F-4D97-AF65-F5344CB8AC3E}">
        <p14:creationId xmlns:p14="http://schemas.microsoft.com/office/powerpoint/2010/main" val="8591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6695A76-E2CE-4BB6-8CBB-D7F7EB72793F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it-IT" altLang="it-IT" sz="140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Equilibrio di breve periodo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44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Grafico simile al monopolio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La curva di domanda dell’impresa è notevolmente elastica</a:t>
            </a:r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2514600" y="3352800"/>
          <a:ext cx="5105400" cy="283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r:id="rId4" imgW="4343400" imgH="2409444" progId="Word.Picture.8">
                  <p:embed/>
                </p:oleObj>
              </mc:Choice>
              <mc:Fallback>
                <p:oleObj r:id="rId4" imgW="4343400" imgH="2409444" progId="Word.Picture.8">
                  <p:embed/>
                  <p:pic>
                    <p:nvPicPr>
                      <p:cNvPr id="1843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5105400" cy="283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57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51234A9-2B08-402C-B609-F81AE4E4948F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it-IT" altLang="it-IT" sz="140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Equilibrio di lungo periodo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24774"/>
            <a:ext cx="7772400" cy="1905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Extra-profitti – nuove imprese entrano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Sottraggono clientela a quelle esistenti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Curve di domanda si spostano verso il basso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Si annullano gli extra-profitti</a:t>
            </a:r>
          </a:p>
        </p:txBody>
      </p:sp>
      <p:graphicFrame>
        <p:nvGraphicFramePr>
          <p:cNvPr id="4300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0403748"/>
              </p:ext>
            </p:extLst>
          </p:nvPr>
        </p:nvGraphicFramePr>
        <p:xfrm>
          <a:off x="1905000" y="3679405"/>
          <a:ext cx="4724400" cy="262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r:id="rId4" imgW="4343400" imgH="2409444" progId="Word.Picture.8">
                  <p:embed/>
                </p:oleObj>
              </mc:Choice>
              <mc:Fallback>
                <p:oleObj r:id="rId4" imgW="4343400" imgH="2409444" progId="Word.Picture.8">
                  <p:embed/>
                  <p:pic>
                    <p:nvPicPr>
                      <p:cNvPr id="43008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3679405"/>
                        <a:ext cx="4724400" cy="2627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502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F72AE90-FF39-41BA-B7EA-9C6053F8FD98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it-IT" altLang="it-IT" sz="140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89376"/>
            <a:ext cx="8229600" cy="55794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dirty="0" smtClean="0"/>
              <a:t>Efficienza e concorrenza monopolistica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95512"/>
            <a:ext cx="8229600" cy="4525963"/>
          </a:xfrm>
        </p:spPr>
        <p:txBody>
          <a:bodyPr/>
          <a:lstStyle/>
          <a:p>
            <a:pPr eaLnBrk="1" hangingPunct="1"/>
            <a:r>
              <a:rPr lang="it-IT" altLang="it-IT" b="1" i="1" dirty="0" smtClean="0"/>
              <a:t>P&gt;</a:t>
            </a:r>
            <a:r>
              <a:rPr lang="it-IT" altLang="it-IT" b="1" i="1" dirty="0" err="1" smtClean="0"/>
              <a:t>Cma</a:t>
            </a:r>
            <a:r>
              <a:rPr lang="it-IT" altLang="it-IT" dirty="0" smtClean="0"/>
              <a:t> – non c’è l’ottima allocazione – più quantità e prezzo minore</a:t>
            </a:r>
          </a:p>
          <a:p>
            <a:pPr eaLnBrk="1" hangingPunct="1"/>
            <a:r>
              <a:rPr lang="it-IT" altLang="it-IT" b="1" i="1" dirty="0" smtClean="0"/>
              <a:t>P&gt;</a:t>
            </a:r>
            <a:r>
              <a:rPr lang="it-IT" altLang="it-IT" b="1" i="1" dirty="0" err="1" smtClean="0"/>
              <a:t>Cme</a:t>
            </a:r>
            <a:r>
              <a:rPr lang="it-IT" altLang="it-IT" b="1" i="1" dirty="0" smtClean="0"/>
              <a:t> </a:t>
            </a:r>
            <a:r>
              <a:rPr lang="it-IT" altLang="it-IT" dirty="0" smtClean="0"/>
              <a:t>minimo – eccesso di capacità produttiva</a:t>
            </a:r>
          </a:p>
          <a:p>
            <a:pPr eaLnBrk="1" hangingPunct="1"/>
            <a:r>
              <a:rPr lang="it-IT" altLang="it-IT" dirty="0" smtClean="0"/>
              <a:t>Tuttavia: quanto benessere apporta la differenziazione?</a:t>
            </a:r>
            <a:endParaRPr lang="it-IT" altLang="it-IT" b="1" i="1" dirty="0" smtClean="0"/>
          </a:p>
        </p:txBody>
      </p:sp>
    </p:spTree>
    <p:extLst>
      <p:ext uri="{BB962C8B-B14F-4D97-AF65-F5344CB8AC3E}">
        <p14:creationId xmlns:p14="http://schemas.microsoft.com/office/powerpoint/2010/main" val="414697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5F94A9D-49FE-4944-A2D6-3458EAC83EE7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it-IT" altLang="it-IT" sz="140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Concorrenza e benessere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altLang="it-IT" sz="2800" smtClean="0"/>
              <a:t>Rilevanza della concorrenza:</a:t>
            </a:r>
          </a:p>
          <a:p>
            <a:pPr eaLnBrk="1" hangingPunct="1"/>
            <a:r>
              <a:rPr lang="it-IT" altLang="it-IT" sz="2800" smtClean="0"/>
              <a:t>Efficienza produttiva: minimo costo medio = prezzo</a:t>
            </a:r>
          </a:p>
          <a:p>
            <a:pPr eaLnBrk="1" hangingPunct="1"/>
            <a:r>
              <a:rPr lang="it-IT" altLang="it-IT" sz="2800" smtClean="0"/>
              <a:t>Efficienza allocativa: prezzo=costo marginale</a:t>
            </a:r>
          </a:p>
          <a:p>
            <a:pPr lvl="1" eaLnBrk="1" hangingPunct="1"/>
            <a:r>
              <a:rPr lang="it-IT" altLang="it-IT" sz="2400" smtClean="0"/>
              <a:t>Somma delle domande = beneficio sociale marginale</a:t>
            </a:r>
          </a:p>
          <a:p>
            <a:pPr lvl="1" eaLnBrk="1" hangingPunct="1"/>
            <a:r>
              <a:rPr lang="it-IT" altLang="it-IT" sz="2400" smtClean="0"/>
              <a:t>Somma delle offerte=costi marginali sociali</a:t>
            </a:r>
          </a:p>
          <a:p>
            <a:pPr lvl="1" eaLnBrk="1" hangingPunct="1"/>
            <a:r>
              <a:rPr lang="it-IT" altLang="it-IT" sz="2400" smtClean="0"/>
              <a:t>ASSENZA DI ESTERNALITA’</a:t>
            </a:r>
          </a:p>
        </p:txBody>
      </p:sp>
    </p:spTree>
    <p:extLst>
      <p:ext uri="{BB962C8B-B14F-4D97-AF65-F5344CB8AC3E}">
        <p14:creationId xmlns:p14="http://schemas.microsoft.com/office/powerpoint/2010/main" val="2339449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bldLvl="2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A5068F8-60CF-4043-9E24-338236A48789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it-IT" altLang="it-IT" sz="140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L’oligopolio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altLang="it-IT" smtClean="0"/>
              <a:t>Situazione caratterizzata da forti barriere all’entrata, non insuperabili. Nuove imprese possono entrare sul mercato, ma debbono affrontare alti costi, o partire da una posizione svantaggiata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mtClean="0"/>
              <a:t>Poche imprese dominano le industrie, soprattutto nel settore manifatturiero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mtClean="0"/>
              <a:t>Circa 50 imprese producono circa il 15% dei beni della manifattura nel mondo industrializzato</a:t>
            </a:r>
          </a:p>
        </p:txBody>
      </p:sp>
    </p:spTree>
    <p:extLst>
      <p:ext uri="{BB962C8B-B14F-4D97-AF65-F5344CB8AC3E}">
        <p14:creationId xmlns:p14="http://schemas.microsoft.com/office/powerpoint/2010/main" val="2895447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bldLvl="2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3CA4572-5A59-4876-BB07-3ECBEA840CC0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it-IT" altLang="it-IT" sz="140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Caratteristiche dell’oligopolio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altLang="it-IT" sz="2400" b="1" smtClean="0"/>
              <a:t>La quota di mercato</a:t>
            </a:r>
            <a:r>
              <a:rPr lang="it-IT" altLang="it-IT" sz="2400" smtClean="0"/>
              <a:t>:</a:t>
            </a:r>
            <a:r>
              <a:rPr lang="it-IT" altLang="it-IT" sz="280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000" smtClean="0"/>
              <a:t>poche imprese detengono una significativa quota di mercato (influenzano i prezzi)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b="1" smtClean="0"/>
              <a:t>Operazioni su scala globale: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000" smtClean="0"/>
              <a:t>Alcune imprese hanno impianti in varie parti del mondo e possono spostare la produzione da un punto all’altro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400" b="1" smtClean="0"/>
              <a:t>Integrazione verticale</a:t>
            </a:r>
            <a:endParaRPr lang="it-IT" altLang="it-IT" sz="2400" smtClean="0"/>
          </a:p>
          <a:p>
            <a:pPr lvl="1" eaLnBrk="1" hangingPunct="1">
              <a:lnSpc>
                <a:spcPct val="90000"/>
              </a:lnSpc>
            </a:pPr>
            <a:r>
              <a:rPr lang="it-IT" altLang="it-IT" sz="2000" smtClean="0"/>
              <a:t>Molte imprese controllano diversi gradini del processo produttivo (Intel produce anche schede madri,</a:t>
            </a:r>
            <a:r>
              <a:rPr lang="it-IT" altLang="it-IT" sz="2400" smtClean="0"/>
              <a:t> </a:t>
            </a:r>
            <a:r>
              <a:rPr lang="it-IT" altLang="it-IT" sz="2000" smtClean="0"/>
              <a:t>alcune industrie automobilistiche possiedono imprese che producono materiale elettrico ecc.)</a:t>
            </a:r>
            <a:endParaRPr lang="it-IT" altLang="it-IT" sz="2000" b="1" smtClean="0"/>
          </a:p>
        </p:txBody>
      </p:sp>
    </p:spTree>
    <p:extLst>
      <p:ext uri="{BB962C8B-B14F-4D97-AF65-F5344CB8AC3E}">
        <p14:creationId xmlns:p14="http://schemas.microsoft.com/office/powerpoint/2010/main" val="3580188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2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6584CD7-C509-4469-870A-52951DC4C87D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it-IT" altLang="it-IT" sz="140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Le cause dell’oligopolio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400" dirty="0" smtClean="0"/>
              <a:t>Il progresso tecnologico </a:t>
            </a:r>
            <a:r>
              <a:rPr 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diminuisce</a:t>
            </a:r>
            <a:r>
              <a:rPr lang="it-IT" sz="2400" dirty="0" smtClean="0"/>
              <a:t> i costi di produzione, ma solo se </a:t>
            </a:r>
            <a:r>
              <a:rPr 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aumenta la scala </a:t>
            </a:r>
            <a:r>
              <a:rPr lang="it-IT" sz="2400" dirty="0" smtClean="0"/>
              <a:t>della produzione (chi non si ingrandisce è estromesso dal mercato)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dirty="0" smtClean="0"/>
              <a:t>Le nuove tecnologie richiedono impianti e macchinari più grandi. La scala delle operazioni efficiente cresce più rapidamente della domanda: un numero sempre più piccolo di imprese copre l’intera offerta.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it-IT" sz="2000" dirty="0" err="1" smtClean="0"/>
              <a:t>Es</a:t>
            </a:r>
            <a:r>
              <a:rPr lang="it-IT" sz="2000" dirty="0" smtClean="0"/>
              <a:t>: se, per il progresso tecnologico, l’output di un’impresa siderurgica efficiente sale di 50 volte, mentre la domanda sale di 10 volte, solo 1/5 delle imprese prima esistenti copre ora l’intera domanda</a:t>
            </a:r>
          </a:p>
        </p:txBody>
      </p:sp>
    </p:spTree>
    <p:extLst>
      <p:ext uri="{BB962C8B-B14F-4D97-AF65-F5344CB8AC3E}">
        <p14:creationId xmlns:p14="http://schemas.microsoft.com/office/powerpoint/2010/main" val="348561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bldLvl="2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C494830-C2E9-4702-BBD8-D4C6B7A68EE2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it-IT" altLang="it-IT" sz="140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Tipi di oligopolio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Oligopolio concentrato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/>
              <a:t>Prodotto omogeneo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/>
              <a:t>Impianti di dimensioni grandi più efficienti di quelli piccoli (economie di scala, esistenza di discontinuità tecnologiche)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/>
              <a:t>La domanda è soddisfatta da un numero limitato di grandi impianti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Oligopolio differenziato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/>
              <a:t>Ogni impresa ha un proprio mercato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/>
              <a:t>Fedeltà della clientela all’impresa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/>
              <a:t>Diviene difficile farsi una clientela per le nuove imprese (alte spese di pubblicità)</a:t>
            </a:r>
          </a:p>
        </p:txBody>
      </p:sp>
    </p:spTree>
    <p:extLst>
      <p:ext uri="{BB962C8B-B14F-4D97-AF65-F5344CB8AC3E}">
        <p14:creationId xmlns:p14="http://schemas.microsoft.com/office/powerpoint/2010/main" val="261362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bldLvl="2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FB7F7C9-3E59-4CA1-9A09-91E230F2D41B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it-IT" altLang="it-IT" sz="140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Oligopolio differenziato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altLang="it-IT" sz="2800" smtClean="0"/>
              <a:t>Le barriere all’entrata sono legate alle spese per conquistare la clientela</a:t>
            </a:r>
          </a:p>
          <a:p>
            <a:pPr lvl="1" eaLnBrk="1" hangingPunct="1"/>
            <a:r>
              <a:rPr lang="it-IT" altLang="it-IT" sz="2400" smtClean="0"/>
              <a:t>Di grande importanza le spese per la pubblicità molto alte quando si tratta di far conoscere un nuovo marchio</a:t>
            </a:r>
          </a:p>
          <a:p>
            <a:pPr lvl="1" eaLnBrk="1" hangingPunct="1"/>
            <a:r>
              <a:rPr lang="it-IT" altLang="it-IT" sz="2400" smtClean="0"/>
              <a:t>Spesso è la stessa pubblicità a creare la differenziazione di prodotti peraltro molto simili</a:t>
            </a:r>
          </a:p>
          <a:p>
            <a:pPr lvl="1" eaLnBrk="1" hangingPunct="1"/>
            <a:r>
              <a:rPr lang="it-IT" altLang="it-IT" sz="2400" smtClean="0"/>
              <a:t>“il nome del marchio è importante solo quando le caratteristiche del prodotto non lo sono”</a:t>
            </a:r>
          </a:p>
        </p:txBody>
      </p:sp>
    </p:spTree>
    <p:extLst>
      <p:ext uri="{BB962C8B-B14F-4D97-AF65-F5344CB8AC3E}">
        <p14:creationId xmlns:p14="http://schemas.microsoft.com/office/powerpoint/2010/main" val="330915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bldLvl="2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 modelli di duopolio</a:t>
            </a:r>
            <a:endParaRPr lang="it-IT" dirty="0"/>
          </a:p>
        </p:txBody>
      </p:sp>
      <p:sp>
        <p:nvSpPr>
          <p:cNvPr id="37891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altLang="it-IT" smtClean="0"/>
              <a:t>Interdipendenza strategica</a:t>
            </a:r>
          </a:p>
          <a:p>
            <a:r>
              <a:rPr lang="it-IT" altLang="it-IT" smtClean="0"/>
              <a:t>Ciascuna impresa influenza il mercato</a:t>
            </a:r>
          </a:p>
          <a:p>
            <a:r>
              <a:rPr lang="it-IT" altLang="it-IT" smtClean="0"/>
              <a:t>Ciascuna impresa deve tener conto della reazione delle altre alle sue decisioni</a:t>
            </a:r>
          </a:p>
          <a:p>
            <a:r>
              <a:rPr lang="it-IT" altLang="it-IT" smtClean="0"/>
              <a:t>Modelli di Cournot</a:t>
            </a:r>
          </a:p>
          <a:p>
            <a:r>
              <a:rPr lang="it-IT" altLang="it-IT" smtClean="0"/>
              <a:t>Von Stackelberg</a:t>
            </a:r>
          </a:p>
          <a:p>
            <a:r>
              <a:rPr lang="it-IT" altLang="it-IT" smtClean="0"/>
              <a:t>Bertrand</a:t>
            </a:r>
          </a:p>
          <a:p>
            <a:r>
              <a:rPr lang="it-IT" altLang="it-IT" smtClean="0"/>
              <a:t>Collusione</a:t>
            </a:r>
          </a:p>
        </p:txBody>
      </p:sp>
      <p:sp>
        <p:nvSpPr>
          <p:cNvPr id="53252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8DDFC49-0575-4662-A0FF-7DDB2016FACB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50062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Il modello di </a:t>
            </a:r>
            <a:r>
              <a:rPr lang="it-IT" dirty="0" err="1" smtClean="0"/>
              <a:t>Cournot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it-IT" sz="2800" dirty="0" smtClean="0"/>
              <a:t>Ciascuna impresa influenza il prezzo.</a:t>
            </a:r>
          </a:p>
          <a:p>
            <a:pPr>
              <a:defRPr/>
            </a:pPr>
            <a:r>
              <a:rPr lang="it-IT" sz="2800" dirty="0" smtClean="0"/>
              <a:t>Ciascuna impresa decide </a:t>
            </a:r>
            <a:r>
              <a:rPr lang="it-IT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quantità</a:t>
            </a:r>
            <a:r>
              <a:rPr lang="it-IT" sz="2800" dirty="0" smtClean="0"/>
              <a:t> che massimizza il profitto considerando </a:t>
            </a:r>
            <a:r>
              <a:rPr lang="it-IT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costante</a:t>
            </a:r>
            <a:r>
              <a:rPr lang="it-IT" sz="2800" dirty="0" smtClean="0"/>
              <a:t> la quantità prodotta dal concorrente.</a:t>
            </a:r>
          </a:p>
          <a:p>
            <a:pPr>
              <a:defRPr/>
            </a:pPr>
            <a:r>
              <a:rPr lang="it-IT" sz="2800" dirty="0" smtClean="0"/>
              <a:t>Tuttavia </a:t>
            </a:r>
            <a:r>
              <a:rPr lang="it-IT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</a:t>
            </a:r>
            <a:r>
              <a:rPr lang="it-IT" sz="2800" dirty="0" smtClean="0"/>
              <a:t> </a:t>
            </a:r>
            <a:r>
              <a:rPr lang="it-IT" sz="2800" i="1" dirty="0" smtClean="0"/>
              <a:t>A cambia la sua quantità anche B </a:t>
            </a:r>
            <a:r>
              <a:rPr lang="it-IT" sz="2800" dirty="0" smtClean="0"/>
              <a:t>cambierà la sua quantità per massimizzare il profitto nelle nuove condizioni</a:t>
            </a:r>
          </a:p>
          <a:p>
            <a:pPr>
              <a:defRPr/>
            </a:pPr>
            <a:r>
              <a:rPr lang="it-IT" sz="2800" dirty="0" smtClean="0"/>
              <a:t>Processo sequenziale: equilibrio?</a:t>
            </a:r>
            <a:endParaRPr lang="it-IT" sz="2800" dirty="0"/>
          </a:p>
        </p:txBody>
      </p:sp>
      <p:sp>
        <p:nvSpPr>
          <p:cNvPr id="5530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CDB4FA8-F146-4AF8-988C-A404BFA4F982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26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41135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L’algebra di </a:t>
            </a:r>
            <a:r>
              <a:rPr lang="it-IT" dirty="0" err="1" smtClean="0"/>
              <a:t>Cournot</a:t>
            </a:r>
            <a:endParaRPr lang="it-IT" dirty="0"/>
          </a:p>
        </p:txBody>
      </p:sp>
      <p:sp>
        <p:nvSpPr>
          <p:cNvPr id="11272" name="Segnaposto contenuto 2"/>
          <p:cNvSpPr>
            <a:spLocks noGrp="1"/>
          </p:cNvSpPr>
          <p:nvPr>
            <p:ph idx="1"/>
          </p:nvPr>
        </p:nvSpPr>
        <p:spPr>
          <a:xfrm>
            <a:off x="739920" y="1511976"/>
            <a:ext cx="7772400" cy="1733550"/>
          </a:xfrm>
        </p:spPr>
        <p:txBody>
          <a:bodyPr>
            <a:normAutofit lnSpcReduction="10000"/>
          </a:bodyPr>
          <a:lstStyle/>
          <a:p>
            <a:r>
              <a:rPr lang="it-IT" altLang="it-IT" smtClean="0"/>
              <a:t>Equazione di domanda =</a:t>
            </a:r>
            <a:r>
              <a:rPr lang="it-IT" altLang="it-IT" b="1" i="1" smtClean="0"/>
              <a:t>P=a-bQ</a:t>
            </a:r>
            <a:endParaRPr lang="it-IT" altLang="it-IT" i="1" smtClean="0"/>
          </a:p>
          <a:p>
            <a:r>
              <a:rPr lang="it-IT" altLang="it-IT" smtClean="0"/>
              <a:t>Equazione dei costi </a:t>
            </a:r>
            <a:r>
              <a:rPr lang="it-IT" altLang="it-IT" b="1" i="1" smtClean="0"/>
              <a:t>CT=cQ</a:t>
            </a:r>
            <a:endParaRPr lang="it-IT" altLang="it-IT" smtClean="0"/>
          </a:p>
          <a:p>
            <a:r>
              <a:rPr lang="it-IT" altLang="it-IT" smtClean="0"/>
              <a:t>Domanda di </a:t>
            </a:r>
            <a:r>
              <a:rPr lang="it-IT" altLang="it-IT" i="1" smtClean="0"/>
              <a:t>A</a:t>
            </a:r>
            <a:endParaRPr lang="it-IT" altLang="it-IT" smtClean="0"/>
          </a:p>
        </p:txBody>
      </p:sp>
      <p:sp>
        <p:nvSpPr>
          <p:cNvPr id="57348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747872" y="6082388"/>
            <a:ext cx="21336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D91DAB4-D4B7-4EA6-976A-826684E8BC4C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27</a:t>
            </a:fld>
            <a:endParaRPr lang="it-IT" altLang="it-IT" sz="1400"/>
          </a:p>
        </p:txBody>
      </p:sp>
      <p:sp>
        <p:nvSpPr>
          <p:cNvPr id="5734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126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6982732"/>
              </p:ext>
            </p:extLst>
          </p:nvPr>
        </p:nvGraphicFramePr>
        <p:xfrm>
          <a:off x="4383232" y="2726413"/>
          <a:ext cx="3027363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6" name="Equazione" r:id="rId4" imgW="1358900" imgH="254000" progId="Equation.3">
                  <p:embed/>
                </p:oleObj>
              </mc:Choice>
              <mc:Fallback>
                <p:oleObj name="Equazione" r:id="rId4" imgW="1358900" imgH="254000" progId="Equation.3">
                  <p:embed/>
                  <p:pic>
                    <p:nvPicPr>
                      <p:cNvPr id="11266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3232" y="2726413"/>
                        <a:ext cx="3027363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5" name="CasellaDiTesto 6"/>
          <p:cNvSpPr txBox="1">
            <a:spLocks noChangeArrowheads="1"/>
          </p:cNvSpPr>
          <p:nvPr/>
        </p:nvSpPr>
        <p:spPr bwMode="auto">
          <a:xfrm>
            <a:off x="1097107" y="3297913"/>
            <a:ext cx="2857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/>
              <a:t>Domanda di </a:t>
            </a:r>
            <a:r>
              <a:rPr lang="it-IT" altLang="it-IT" i="1"/>
              <a:t>B</a:t>
            </a:r>
            <a:endParaRPr lang="it-IT" altLang="it-IT"/>
          </a:p>
        </p:txBody>
      </p:sp>
      <p:sp>
        <p:nvSpPr>
          <p:cNvPr id="573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7061427"/>
              </p:ext>
            </p:extLst>
          </p:nvPr>
        </p:nvGraphicFramePr>
        <p:xfrm>
          <a:off x="4383232" y="3297913"/>
          <a:ext cx="3071813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7" name="Equazione" r:id="rId6" imgW="1358900" imgH="254000" progId="Equation.3">
                  <p:embed/>
                </p:oleObj>
              </mc:Choice>
              <mc:Fallback>
                <p:oleObj name="Equazione" r:id="rId6" imgW="1358900" imgH="254000" progId="Equation.3">
                  <p:embed/>
                  <p:pic>
                    <p:nvPicPr>
                      <p:cNvPr id="1126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3232" y="3297913"/>
                        <a:ext cx="3071813" cy="57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sp>
        <p:nvSpPr>
          <p:cNvPr id="5735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126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3026815"/>
              </p:ext>
            </p:extLst>
          </p:nvPr>
        </p:nvGraphicFramePr>
        <p:xfrm>
          <a:off x="1097107" y="4440913"/>
          <a:ext cx="3481388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8" name="Equazione" r:id="rId8" imgW="1790700" imgH="254000" progId="Equation.3">
                  <p:embed/>
                </p:oleObj>
              </mc:Choice>
              <mc:Fallback>
                <p:oleObj name="Equazione" r:id="rId8" imgW="1790700" imgH="254000" progId="Equation.3">
                  <p:embed/>
                  <p:pic>
                    <p:nvPicPr>
                      <p:cNvPr id="1126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7107" y="4440913"/>
                        <a:ext cx="3481388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9" name="CasellaDiTesto 13"/>
          <p:cNvSpPr txBox="1">
            <a:spLocks noChangeArrowheads="1"/>
          </p:cNvSpPr>
          <p:nvPr/>
        </p:nvSpPr>
        <p:spPr bwMode="auto">
          <a:xfrm>
            <a:off x="1168545" y="3869413"/>
            <a:ext cx="457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dirty="0"/>
              <a:t>Massimizzazione di A</a:t>
            </a:r>
          </a:p>
        </p:txBody>
      </p:sp>
      <p:sp>
        <p:nvSpPr>
          <p:cNvPr id="573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126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0626708"/>
              </p:ext>
            </p:extLst>
          </p:nvPr>
        </p:nvGraphicFramePr>
        <p:xfrm>
          <a:off x="1097107" y="5012413"/>
          <a:ext cx="4197350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9" name="Equazione" r:id="rId10" imgW="2234230" imgH="266584" progId="Equation.3">
                  <p:embed/>
                </p:oleObj>
              </mc:Choice>
              <mc:Fallback>
                <p:oleObj name="Equazione" r:id="rId10" imgW="2234230" imgH="266584" progId="Equation.3">
                  <p:embed/>
                  <p:pic>
                    <p:nvPicPr>
                      <p:cNvPr id="1126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7107" y="5012413"/>
                        <a:ext cx="4197350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6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127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8942536"/>
              </p:ext>
            </p:extLst>
          </p:nvPr>
        </p:nvGraphicFramePr>
        <p:xfrm>
          <a:off x="1097107" y="5512476"/>
          <a:ext cx="3786188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0" name="Equazione" r:id="rId12" imgW="2171700" imgH="431800" progId="Equation.3">
                  <p:embed/>
                </p:oleObj>
              </mc:Choice>
              <mc:Fallback>
                <p:oleObj name="Equazione" r:id="rId12" imgW="2171700" imgH="431800" progId="Equation.3">
                  <p:embed/>
                  <p:pic>
                    <p:nvPicPr>
                      <p:cNvPr id="1127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7107" y="5512476"/>
                        <a:ext cx="3786188" cy="747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004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build="p"/>
      <p:bldP spid="11275" grpId="0"/>
      <p:bldP spid="1127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Il comportamento dell’impresa</a:t>
            </a:r>
            <a:endParaRPr lang="it-IT" dirty="0"/>
          </a:p>
        </p:txBody>
      </p:sp>
      <p:sp>
        <p:nvSpPr>
          <p:cNvPr id="59395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22F67E6-39C4-4588-AC14-0F568D34140D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28</a:t>
            </a:fld>
            <a:endParaRPr lang="it-IT" altLang="it-IT" sz="1400"/>
          </a:p>
        </p:txBody>
      </p:sp>
      <p:grpSp>
        <p:nvGrpSpPr>
          <p:cNvPr id="3" name="Gruppo 29"/>
          <p:cNvGrpSpPr>
            <a:grpSpLocks/>
          </p:cNvGrpSpPr>
          <p:nvPr/>
        </p:nvGrpSpPr>
        <p:grpSpPr bwMode="auto">
          <a:xfrm>
            <a:off x="1571625" y="2071688"/>
            <a:ext cx="6148388" cy="4214812"/>
            <a:chOff x="1571604" y="2071678"/>
            <a:chExt cx="4724400" cy="3238520"/>
          </a:xfrm>
        </p:grpSpPr>
        <p:grpSp>
          <p:nvGrpSpPr>
            <p:cNvPr id="59398" name="Group 1"/>
            <p:cNvGrpSpPr>
              <a:grpSpLocks noChangeAspect="1"/>
            </p:cNvGrpSpPr>
            <p:nvPr/>
          </p:nvGrpSpPr>
          <p:grpSpPr bwMode="auto">
            <a:xfrm>
              <a:off x="1571604" y="2071678"/>
              <a:ext cx="4724400" cy="3109913"/>
              <a:chOff x="2376" y="1417"/>
              <a:chExt cx="7440" cy="4898"/>
            </a:xfrm>
          </p:grpSpPr>
          <p:sp>
            <p:nvSpPr>
              <p:cNvPr id="59400" name="AutoShape 22"/>
              <p:cNvSpPr>
                <a:spLocks noChangeAspect="1" noChangeArrowheads="1" noTextEdit="1"/>
              </p:cNvSpPr>
              <p:nvPr/>
            </p:nvSpPr>
            <p:spPr bwMode="auto">
              <a:xfrm>
                <a:off x="2376" y="1417"/>
                <a:ext cx="7440" cy="48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401" name="Text Box 21"/>
              <p:cNvSpPr txBox="1">
                <a:spLocks noChangeArrowheads="1"/>
              </p:cNvSpPr>
              <p:nvPr/>
            </p:nvSpPr>
            <p:spPr bwMode="auto">
              <a:xfrm>
                <a:off x="8733" y="5637"/>
                <a:ext cx="975" cy="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indent="180975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r>
                  <a:rPr lang="en-US" altLang="it-IT" sz="1200" i="1">
                    <a:cs typeface="Times New Roman" panose="02020603050405020304" pitchFamily="18" charset="0"/>
                  </a:rPr>
                  <a:t>Q</a:t>
                </a:r>
                <a:endParaRPr lang="en-US" altLang="it-IT" sz="2400"/>
              </a:p>
            </p:txBody>
          </p:sp>
          <p:cxnSp>
            <p:nvCxnSpPr>
              <p:cNvPr id="59402" name="AutoShape 20"/>
              <p:cNvCxnSpPr>
                <a:cxnSpLocks noChangeShapeType="1"/>
              </p:cNvCxnSpPr>
              <p:nvPr/>
            </p:nvCxnSpPr>
            <p:spPr bwMode="auto">
              <a:xfrm>
                <a:off x="3585" y="2537"/>
                <a:ext cx="0" cy="3100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9403" name="AutoShape 19"/>
              <p:cNvCxnSpPr>
                <a:cxnSpLocks noChangeShapeType="1"/>
              </p:cNvCxnSpPr>
              <p:nvPr/>
            </p:nvCxnSpPr>
            <p:spPr bwMode="auto">
              <a:xfrm>
                <a:off x="3585" y="5637"/>
                <a:ext cx="5674" cy="0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9404" name="AutoShape 18"/>
              <p:cNvCxnSpPr>
                <a:cxnSpLocks noChangeShapeType="1"/>
              </p:cNvCxnSpPr>
              <p:nvPr/>
            </p:nvCxnSpPr>
            <p:spPr bwMode="auto">
              <a:xfrm>
                <a:off x="3585" y="2888"/>
                <a:ext cx="4511" cy="2749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9405" name="AutoShape 17"/>
              <p:cNvCxnSpPr>
                <a:cxnSpLocks noChangeShapeType="1"/>
              </p:cNvCxnSpPr>
              <p:nvPr/>
            </p:nvCxnSpPr>
            <p:spPr bwMode="auto">
              <a:xfrm>
                <a:off x="4822" y="2600"/>
                <a:ext cx="0" cy="3037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9406" name="AutoShape 16"/>
              <p:cNvCxnSpPr>
                <a:cxnSpLocks noChangeShapeType="1"/>
              </p:cNvCxnSpPr>
              <p:nvPr/>
            </p:nvCxnSpPr>
            <p:spPr bwMode="auto">
              <a:xfrm>
                <a:off x="4822" y="3663"/>
                <a:ext cx="1473" cy="1974"/>
              </a:xfrm>
              <a:prstGeom prst="straightConnector1">
                <a:avLst/>
              </a:prstGeom>
              <a:noFill/>
              <a:ln w="38100">
                <a:solidFill>
                  <a:srgbClr val="17365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9407" name="Text Box 15"/>
              <p:cNvSpPr txBox="1">
                <a:spLocks noChangeArrowheads="1"/>
              </p:cNvSpPr>
              <p:nvPr/>
            </p:nvSpPr>
            <p:spPr bwMode="auto">
              <a:xfrm>
                <a:off x="2799" y="2176"/>
                <a:ext cx="636" cy="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indent="180975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r>
                  <a:rPr lang="en-US" altLang="it-IT" sz="1600" b="1" i="1">
                    <a:cs typeface="Times New Roman" panose="02020603050405020304" pitchFamily="18" charset="0"/>
                  </a:rPr>
                  <a:t>P</a:t>
                </a:r>
                <a:endParaRPr lang="en-US" altLang="it-IT"/>
              </a:p>
            </p:txBody>
          </p:sp>
          <p:sp>
            <p:nvSpPr>
              <p:cNvPr id="59408" name="Text Box 14"/>
              <p:cNvSpPr txBox="1">
                <a:spLocks noChangeArrowheads="1"/>
              </p:cNvSpPr>
              <p:nvPr/>
            </p:nvSpPr>
            <p:spPr bwMode="auto">
              <a:xfrm>
                <a:off x="2799" y="2725"/>
                <a:ext cx="699" cy="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indent="180975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r>
                  <a:rPr lang="en-US" altLang="it-IT" sz="1600" b="1" i="1">
                    <a:cs typeface="Times New Roman" panose="02020603050405020304" pitchFamily="18" charset="0"/>
                  </a:rPr>
                  <a:t>a</a:t>
                </a:r>
                <a:endParaRPr lang="en-US" altLang="it-IT"/>
              </a:p>
            </p:txBody>
          </p:sp>
          <p:cxnSp>
            <p:nvCxnSpPr>
              <p:cNvPr id="59409" name="AutoShape 13"/>
              <p:cNvCxnSpPr>
                <a:cxnSpLocks noChangeShapeType="1"/>
              </p:cNvCxnSpPr>
              <p:nvPr/>
            </p:nvCxnSpPr>
            <p:spPr bwMode="auto">
              <a:xfrm flipH="1">
                <a:off x="3585" y="3663"/>
                <a:ext cx="1237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9410" name="Text Box 12"/>
              <p:cNvSpPr txBox="1">
                <a:spLocks noChangeArrowheads="1"/>
              </p:cNvSpPr>
              <p:nvPr/>
            </p:nvSpPr>
            <p:spPr bwMode="auto">
              <a:xfrm>
                <a:off x="2376" y="3474"/>
                <a:ext cx="1375" cy="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indent="180975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r>
                  <a:rPr lang="en-US" altLang="it-IT" sz="1600" b="1" i="1">
                    <a:cs typeface="Times New Roman" panose="02020603050405020304" pitchFamily="18" charset="0"/>
                  </a:rPr>
                  <a:t>a-bQ</a:t>
                </a:r>
                <a:r>
                  <a:rPr lang="en-US" altLang="it-IT" sz="1600" b="1" baseline="-30000">
                    <a:cs typeface="Times New Roman" panose="02020603050405020304" pitchFamily="18" charset="0"/>
                  </a:rPr>
                  <a:t>B</a:t>
                </a:r>
                <a:endParaRPr lang="en-US" altLang="it-IT"/>
              </a:p>
            </p:txBody>
          </p:sp>
          <p:sp>
            <p:nvSpPr>
              <p:cNvPr id="59411" name="Text Box 11"/>
              <p:cNvSpPr txBox="1">
                <a:spLocks noChangeArrowheads="1"/>
              </p:cNvSpPr>
              <p:nvPr/>
            </p:nvSpPr>
            <p:spPr bwMode="auto">
              <a:xfrm>
                <a:off x="3735" y="5113"/>
                <a:ext cx="950" cy="4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indent="180975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r>
                  <a:rPr lang="en-US" altLang="it-IT" sz="1600" b="1" i="1">
                    <a:cs typeface="Times New Roman" panose="02020603050405020304" pitchFamily="18" charset="0"/>
                  </a:rPr>
                  <a:t>Q</a:t>
                </a:r>
                <a:r>
                  <a:rPr lang="en-US" altLang="it-IT" sz="1600" b="1" baseline="-30000">
                    <a:cs typeface="Times New Roman" panose="02020603050405020304" pitchFamily="18" charset="0"/>
                  </a:rPr>
                  <a:t>B</a:t>
                </a:r>
                <a:endParaRPr lang="en-US" altLang="it-IT"/>
              </a:p>
            </p:txBody>
          </p:sp>
          <p:sp>
            <p:nvSpPr>
              <p:cNvPr id="59412" name="AutoShape 10"/>
              <p:cNvSpPr>
                <a:spLocks/>
              </p:cNvSpPr>
              <p:nvPr/>
            </p:nvSpPr>
            <p:spPr bwMode="auto">
              <a:xfrm rot="5400000">
                <a:off x="4159" y="4963"/>
                <a:ext cx="175" cy="1024"/>
              </a:xfrm>
              <a:prstGeom prst="rightBrace">
                <a:avLst>
                  <a:gd name="adj1" fmla="val 48762"/>
                  <a:gd name="adj2" fmla="val 50000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2400"/>
              </a:p>
            </p:txBody>
          </p:sp>
          <p:sp>
            <p:nvSpPr>
              <p:cNvPr id="59413" name="Text Box 9"/>
              <p:cNvSpPr txBox="1">
                <a:spLocks noChangeArrowheads="1"/>
              </p:cNvSpPr>
              <p:nvPr/>
            </p:nvSpPr>
            <p:spPr bwMode="auto">
              <a:xfrm>
                <a:off x="5822" y="4798"/>
                <a:ext cx="1560" cy="5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indent="180975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r>
                  <a:rPr lang="en-US" altLang="it-IT" sz="1600" b="1" i="1">
                    <a:cs typeface="Times New Roman" panose="02020603050405020304" pitchFamily="18" charset="0"/>
                  </a:rPr>
                  <a:t>Rma</a:t>
                </a:r>
                <a:r>
                  <a:rPr lang="en-US" altLang="it-IT" sz="1600" b="1" baseline="-30000">
                    <a:cs typeface="Times New Roman" panose="02020603050405020304" pitchFamily="18" charset="0"/>
                  </a:rPr>
                  <a:t>A</a:t>
                </a:r>
                <a:endParaRPr lang="en-US" altLang="it-IT"/>
              </a:p>
            </p:txBody>
          </p:sp>
          <p:sp>
            <p:nvSpPr>
              <p:cNvPr id="59414" name="Freeform 8"/>
              <p:cNvSpPr>
                <a:spLocks/>
              </p:cNvSpPr>
              <p:nvPr/>
            </p:nvSpPr>
            <p:spPr bwMode="auto">
              <a:xfrm>
                <a:off x="6105" y="5252"/>
                <a:ext cx="702" cy="1"/>
              </a:xfrm>
              <a:custGeom>
                <a:avLst/>
                <a:gdLst>
                  <a:gd name="T0" fmla="*/ 0 w 840"/>
                  <a:gd name="T1" fmla="*/ 0 h 1"/>
                  <a:gd name="T2" fmla="*/ 410 w 840"/>
                  <a:gd name="T3" fmla="*/ 0 h 1"/>
                  <a:gd name="T4" fmla="*/ 0 60000 65536"/>
                  <a:gd name="T5" fmla="*/ 0 60000 65536"/>
                  <a:gd name="T6" fmla="*/ 0 w 840"/>
                  <a:gd name="T7" fmla="*/ 0 h 1"/>
                  <a:gd name="T8" fmla="*/ 840 w 840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40" h="1">
                    <a:moveTo>
                      <a:pt x="0" y="0"/>
                    </a:moveTo>
                    <a:cubicBezTo>
                      <a:pt x="280" y="0"/>
                      <a:pt x="560" y="0"/>
                      <a:pt x="840" y="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cxnSp>
            <p:nvCxnSpPr>
              <p:cNvPr id="59415" name="AutoShape 7"/>
              <p:cNvCxnSpPr>
                <a:cxnSpLocks noChangeShapeType="1"/>
              </p:cNvCxnSpPr>
              <p:nvPr/>
            </p:nvCxnSpPr>
            <p:spPr bwMode="auto">
              <a:xfrm>
                <a:off x="3585" y="4575"/>
                <a:ext cx="4710" cy="0"/>
              </a:xfrm>
              <a:prstGeom prst="straightConnector1">
                <a:avLst/>
              </a:prstGeom>
              <a:noFill/>
              <a:ln w="38100">
                <a:solidFill>
                  <a:srgbClr val="76923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9416" name="Text Box 6"/>
              <p:cNvSpPr txBox="1">
                <a:spLocks noChangeArrowheads="1"/>
              </p:cNvSpPr>
              <p:nvPr/>
            </p:nvSpPr>
            <p:spPr bwMode="auto">
              <a:xfrm>
                <a:off x="7034" y="4054"/>
                <a:ext cx="1699" cy="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indent="180975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r>
                  <a:rPr lang="en-US" altLang="it-IT" sz="1600" b="1" i="1">
                    <a:cs typeface="Times New Roman" panose="02020603050405020304" pitchFamily="18" charset="0"/>
                  </a:rPr>
                  <a:t>Cma</a:t>
                </a:r>
                <a:endParaRPr lang="en-US" altLang="it-IT"/>
              </a:p>
            </p:txBody>
          </p:sp>
          <p:cxnSp>
            <p:nvCxnSpPr>
              <p:cNvPr id="59417" name="AutoShape 5"/>
              <p:cNvCxnSpPr>
                <a:cxnSpLocks noChangeShapeType="1"/>
              </p:cNvCxnSpPr>
              <p:nvPr/>
            </p:nvCxnSpPr>
            <p:spPr bwMode="auto">
              <a:xfrm>
                <a:off x="5490" y="4054"/>
                <a:ext cx="1" cy="158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9418" name="AutoShape 4"/>
              <p:cNvCxnSpPr>
                <a:cxnSpLocks noChangeShapeType="1"/>
              </p:cNvCxnSpPr>
              <p:nvPr/>
            </p:nvCxnSpPr>
            <p:spPr bwMode="auto">
              <a:xfrm flipH="1">
                <a:off x="3585" y="4054"/>
                <a:ext cx="190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9419" name="Text Box 3"/>
              <p:cNvSpPr txBox="1">
                <a:spLocks noChangeArrowheads="1"/>
              </p:cNvSpPr>
              <p:nvPr/>
            </p:nvSpPr>
            <p:spPr bwMode="auto">
              <a:xfrm>
                <a:off x="2640" y="3949"/>
                <a:ext cx="945" cy="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indent="180975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r>
                  <a:rPr lang="en-US" altLang="it-IT" sz="1600" b="1" i="1">
                    <a:cs typeface="Times New Roman" panose="02020603050405020304" pitchFamily="18" charset="0"/>
                  </a:rPr>
                  <a:t>P*</a:t>
                </a:r>
                <a:endParaRPr lang="en-US" altLang="it-IT"/>
              </a:p>
            </p:txBody>
          </p:sp>
          <p:sp>
            <p:nvSpPr>
              <p:cNvPr id="59420" name="AutoShape 2"/>
              <p:cNvSpPr>
                <a:spLocks/>
              </p:cNvSpPr>
              <p:nvPr/>
            </p:nvSpPr>
            <p:spPr bwMode="auto">
              <a:xfrm rot="5400000">
                <a:off x="5072" y="5495"/>
                <a:ext cx="143" cy="583"/>
              </a:xfrm>
              <a:prstGeom prst="rightBrace">
                <a:avLst>
                  <a:gd name="adj1" fmla="val 33974"/>
                  <a:gd name="adj2" fmla="val 50000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it-IT" altLang="it-IT" sz="2400"/>
              </a:p>
            </p:txBody>
          </p:sp>
        </p:grpSp>
        <p:sp>
          <p:nvSpPr>
            <p:cNvPr id="59399" name="Text Box 23"/>
            <p:cNvSpPr txBox="1">
              <a:spLocks noChangeArrowheads="1"/>
            </p:cNvSpPr>
            <p:nvPr/>
          </p:nvSpPr>
          <p:spPr bwMode="auto">
            <a:xfrm>
              <a:off x="3000364" y="4929198"/>
              <a:ext cx="701675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80975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it-IT" altLang="it-IT" sz="1600" b="1" i="1">
                  <a:cs typeface="Times New Roman" panose="02020603050405020304" pitchFamily="18" charset="0"/>
                </a:rPr>
                <a:t>Q</a:t>
              </a:r>
              <a:r>
                <a:rPr lang="it-IT" altLang="it-IT" sz="1600" b="1" baseline="-30000">
                  <a:cs typeface="Times New Roman" panose="02020603050405020304" pitchFamily="18" charset="0"/>
                </a:rPr>
                <a:t>A</a:t>
              </a:r>
              <a:endParaRPr lang="it-IT" altLang="it-IT"/>
            </a:p>
          </p:txBody>
        </p:sp>
      </p:grpSp>
      <p:sp>
        <p:nvSpPr>
          <p:cNvPr id="59397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</p:spTree>
    <p:extLst>
      <p:ext uri="{BB962C8B-B14F-4D97-AF65-F5344CB8AC3E}">
        <p14:creationId xmlns:p14="http://schemas.microsoft.com/office/powerpoint/2010/main" val="3269425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Le curve di reazione</a:t>
            </a:r>
            <a:endParaRPr lang="it-IT" dirty="0"/>
          </a:p>
        </p:txBody>
      </p:sp>
      <p:sp>
        <p:nvSpPr>
          <p:cNvPr id="61443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F7F49D3-70F1-4EB7-8076-48035B3A45C7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29</a:t>
            </a:fld>
            <a:endParaRPr lang="it-IT" altLang="it-IT" sz="1400"/>
          </a:p>
        </p:txBody>
      </p:sp>
      <p:sp>
        <p:nvSpPr>
          <p:cNvPr id="6144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229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3506362"/>
              </p:ext>
            </p:extLst>
          </p:nvPr>
        </p:nvGraphicFramePr>
        <p:xfrm>
          <a:off x="798897" y="1619250"/>
          <a:ext cx="2286000" cy="148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Equazione" r:id="rId4" imgW="1244600" imgH="812800" progId="Equation.3">
                  <p:embed/>
                </p:oleObj>
              </mc:Choice>
              <mc:Fallback>
                <p:oleObj name="Equazione" r:id="rId4" imgW="1244600" imgH="812800" progId="Equation.3">
                  <p:embed/>
                  <p:pic>
                    <p:nvPicPr>
                      <p:cNvPr id="1229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8897" y="1619250"/>
                        <a:ext cx="2286000" cy="1482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6" name="Rectangle 3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sp>
        <p:nvSpPr>
          <p:cNvPr id="12295" name="CasellaDiTesto 7"/>
          <p:cNvSpPr txBox="1">
            <a:spLocks noChangeArrowheads="1"/>
          </p:cNvSpPr>
          <p:nvPr/>
        </p:nvSpPr>
        <p:spPr bwMode="auto">
          <a:xfrm>
            <a:off x="870335" y="3333750"/>
            <a:ext cx="2357437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Funzioni di reazione.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L’offerta di ciascuna impresa al variare dell’offerta dell’altra</a:t>
            </a: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3500438" y="2286000"/>
            <a:ext cx="4714875" cy="3905250"/>
            <a:chOff x="2362" y="2323"/>
            <a:chExt cx="4308" cy="3568"/>
          </a:xfrm>
        </p:grpSpPr>
        <p:cxnSp>
          <p:nvCxnSpPr>
            <p:cNvPr id="61449" name="AutoShape 5"/>
            <p:cNvCxnSpPr>
              <a:cxnSpLocks noChangeShapeType="1"/>
            </p:cNvCxnSpPr>
            <p:nvPr/>
          </p:nvCxnSpPr>
          <p:spPr bwMode="auto">
            <a:xfrm flipV="1">
              <a:off x="2900" y="2380"/>
              <a:ext cx="1" cy="290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450" name="AutoShape 6"/>
            <p:cNvCxnSpPr>
              <a:cxnSpLocks noChangeShapeType="1"/>
            </p:cNvCxnSpPr>
            <p:nvPr/>
          </p:nvCxnSpPr>
          <p:spPr bwMode="auto">
            <a:xfrm>
              <a:off x="2900" y="5281"/>
              <a:ext cx="3429" cy="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451" name="AutoShape 7"/>
            <p:cNvCxnSpPr>
              <a:cxnSpLocks noChangeShapeType="1"/>
            </p:cNvCxnSpPr>
            <p:nvPr/>
          </p:nvCxnSpPr>
          <p:spPr bwMode="auto">
            <a:xfrm flipH="1" flipV="1">
              <a:off x="2900" y="3936"/>
              <a:ext cx="2689" cy="1345"/>
            </a:xfrm>
            <a:prstGeom prst="straightConnector1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452" name="AutoShape 8"/>
            <p:cNvCxnSpPr>
              <a:cxnSpLocks noChangeShapeType="1"/>
            </p:cNvCxnSpPr>
            <p:nvPr/>
          </p:nvCxnSpPr>
          <p:spPr bwMode="auto">
            <a:xfrm>
              <a:off x="2901" y="2592"/>
              <a:ext cx="1344" cy="2689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453" name="Text Box 9"/>
            <p:cNvSpPr txBox="1">
              <a:spLocks noChangeArrowheads="1"/>
            </p:cNvSpPr>
            <p:nvPr/>
          </p:nvSpPr>
          <p:spPr bwMode="auto">
            <a:xfrm>
              <a:off x="2362" y="2323"/>
              <a:ext cx="538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1600" b="1" i="1">
                  <a:latin typeface="Calibri" panose="020F0502020204030204" pitchFamily="34" charset="0"/>
                </a:rPr>
                <a:t>Q</a:t>
              </a:r>
              <a:r>
                <a:rPr lang="it-IT" altLang="it-IT" sz="1600" b="1" baseline="-25000">
                  <a:latin typeface="Calibri" panose="020F0502020204030204" pitchFamily="34" charset="0"/>
                </a:rPr>
                <a:t>A</a:t>
              </a:r>
              <a:endParaRPr lang="it-IT" altLang="it-IT" sz="3600"/>
            </a:p>
          </p:txBody>
        </p:sp>
        <p:sp>
          <p:nvSpPr>
            <p:cNvPr id="61454" name="Text Box 10"/>
            <p:cNvSpPr txBox="1">
              <a:spLocks noChangeArrowheads="1"/>
            </p:cNvSpPr>
            <p:nvPr/>
          </p:nvSpPr>
          <p:spPr bwMode="auto">
            <a:xfrm>
              <a:off x="5819" y="5421"/>
              <a:ext cx="851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1600" b="1" i="1">
                  <a:latin typeface="Calibri" panose="020F0502020204030204" pitchFamily="34" charset="0"/>
                </a:rPr>
                <a:t>Q</a:t>
              </a:r>
              <a:r>
                <a:rPr lang="it-IT" altLang="it-IT" sz="1600" b="1" baseline="-25000">
                  <a:latin typeface="Calibri" panose="020F0502020204030204" pitchFamily="34" charset="0"/>
                </a:rPr>
                <a:t>B</a:t>
              </a:r>
              <a:endParaRPr lang="it-IT" altLang="it-IT" sz="3600"/>
            </a:p>
          </p:txBody>
        </p:sp>
        <p:sp>
          <p:nvSpPr>
            <p:cNvPr id="61455" name="Text Box 11"/>
            <p:cNvSpPr txBox="1">
              <a:spLocks noChangeArrowheads="1"/>
            </p:cNvSpPr>
            <p:nvPr/>
          </p:nvSpPr>
          <p:spPr bwMode="auto">
            <a:xfrm>
              <a:off x="4855" y="4682"/>
              <a:ext cx="1087" cy="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1600" b="1" i="1">
                  <a:latin typeface="Calibri" panose="020F0502020204030204" pitchFamily="34" charset="0"/>
                </a:rPr>
                <a:t>R</a:t>
              </a:r>
              <a:r>
                <a:rPr lang="it-IT" altLang="it-IT" sz="1600" b="1" baseline="-25000">
                  <a:latin typeface="Calibri" panose="020F0502020204030204" pitchFamily="34" charset="0"/>
                </a:rPr>
                <a:t>A</a:t>
              </a:r>
              <a:endParaRPr lang="it-IT" altLang="it-IT" sz="3600"/>
            </a:p>
          </p:txBody>
        </p:sp>
        <p:sp>
          <p:nvSpPr>
            <p:cNvPr id="61456" name="Text Box 12"/>
            <p:cNvSpPr txBox="1">
              <a:spLocks noChangeArrowheads="1"/>
            </p:cNvSpPr>
            <p:nvPr/>
          </p:nvSpPr>
          <p:spPr bwMode="auto">
            <a:xfrm>
              <a:off x="3211" y="2845"/>
              <a:ext cx="929" cy="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1600" b="1" i="1">
                  <a:latin typeface="Calibri" panose="020F0502020204030204" pitchFamily="34" charset="0"/>
                </a:rPr>
                <a:t>R</a:t>
              </a:r>
              <a:r>
                <a:rPr lang="it-IT" altLang="it-IT" sz="1600" b="1" baseline="-25000">
                  <a:latin typeface="Calibri" panose="020F0502020204030204" pitchFamily="34" charset="0"/>
                </a:rPr>
                <a:t>B</a:t>
              </a:r>
              <a:endParaRPr lang="it-IT" altLang="it-IT" sz="3600"/>
            </a:p>
          </p:txBody>
        </p:sp>
        <p:cxnSp>
          <p:nvCxnSpPr>
            <p:cNvPr id="61457" name="AutoShape 13"/>
            <p:cNvCxnSpPr>
              <a:cxnSpLocks noChangeShapeType="1"/>
            </p:cNvCxnSpPr>
            <p:nvPr/>
          </p:nvCxnSpPr>
          <p:spPr bwMode="auto">
            <a:xfrm flipH="1">
              <a:off x="2900" y="4390"/>
              <a:ext cx="89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458" name="AutoShape 14"/>
            <p:cNvCxnSpPr>
              <a:cxnSpLocks noChangeShapeType="1"/>
            </p:cNvCxnSpPr>
            <p:nvPr/>
          </p:nvCxnSpPr>
          <p:spPr bwMode="auto">
            <a:xfrm>
              <a:off x="3796" y="4390"/>
              <a:ext cx="0" cy="89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459" name="Text Box 15"/>
            <p:cNvSpPr txBox="1">
              <a:spLocks noChangeArrowheads="1"/>
            </p:cNvSpPr>
            <p:nvPr/>
          </p:nvSpPr>
          <p:spPr bwMode="auto">
            <a:xfrm>
              <a:off x="2362" y="4278"/>
              <a:ext cx="684" cy="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1600" b="1" i="1">
                  <a:latin typeface="Calibri" panose="020F0502020204030204" pitchFamily="34" charset="0"/>
                </a:rPr>
                <a:t>Q</a:t>
              </a:r>
              <a:r>
                <a:rPr lang="it-IT" altLang="it-IT" sz="1600" b="1" baseline="-25000">
                  <a:latin typeface="Calibri" panose="020F0502020204030204" pitchFamily="34" charset="0"/>
                </a:rPr>
                <a:t>A</a:t>
              </a:r>
              <a:r>
                <a:rPr lang="it-IT" altLang="it-IT" sz="1600" baseline="30000">
                  <a:latin typeface="Calibri" panose="020F0502020204030204" pitchFamily="34" charset="0"/>
                </a:rPr>
                <a:t>E</a:t>
              </a:r>
              <a:endParaRPr lang="it-IT" altLang="it-IT" sz="3600"/>
            </a:p>
          </p:txBody>
        </p:sp>
        <p:sp>
          <p:nvSpPr>
            <p:cNvPr id="61460" name="Text Box 16"/>
            <p:cNvSpPr txBox="1">
              <a:spLocks noChangeArrowheads="1"/>
            </p:cNvSpPr>
            <p:nvPr/>
          </p:nvSpPr>
          <p:spPr bwMode="auto">
            <a:xfrm>
              <a:off x="3415" y="5282"/>
              <a:ext cx="685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1800" b="1" i="1">
                  <a:latin typeface="Calibri" panose="020F0502020204030204" pitchFamily="34" charset="0"/>
                </a:rPr>
                <a:t>Q</a:t>
              </a:r>
              <a:r>
                <a:rPr lang="it-IT" altLang="it-IT" sz="1800" b="1" baseline="-25000">
                  <a:latin typeface="Calibri" panose="020F0502020204030204" pitchFamily="34" charset="0"/>
                </a:rPr>
                <a:t>B</a:t>
              </a:r>
              <a:r>
                <a:rPr lang="it-IT" altLang="it-IT" sz="1800" baseline="30000">
                  <a:latin typeface="Calibri" panose="020F0502020204030204" pitchFamily="34" charset="0"/>
                </a:rPr>
                <a:t>E</a:t>
              </a:r>
              <a:endParaRPr lang="it-IT" altLang="it-IT" sz="4000"/>
            </a:p>
          </p:txBody>
        </p:sp>
      </p:grpSp>
    </p:spTree>
    <p:extLst>
      <p:ext uri="{BB962C8B-B14F-4D97-AF65-F5344CB8AC3E}">
        <p14:creationId xmlns:p14="http://schemas.microsoft.com/office/powerpoint/2010/main" val="3403319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D30ACE7-3D61-4FCF-8239-A29762C1C815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it-IT" altLang="it-IT" sz="140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Limiti dell’analisi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altLang="it-IT" smtClean="0"/>
              <a:t>Problema di RILEVANZA</a:t>
            </a:r>
          </a:p>
          <a:p>
            <a:pPr eaLnBrk="1" hangingPunct="1"/>
            <a:r>
              <a:rPr lang="it-IT" altLang="it-IT" smtClean="0"/>
              <a:t>Quali mercati sono in concorrenza?</a:t>
            </a:r>
          </a:p>
          <a:p>
            <a:pPr eaLnBrk="1" hangingPunct="1"/>
            <a:r>
              <a:rPr lang="it-IT" altLang="it-IT" smtClean="0"/>
              <a:t>Grandi imprese = potere di mercato</a:t>
            </a:r>
          </a:p>
          <a:p>
            <a:pPr eaLnBrk="1" hangingPunct="1"/>
            <a:r>
              <a:rPr lang="it-IT" altLang="it-IT" smtClean="0"/>
              <a:t>Vendita al dettaglio = assenza di omogeneità del prodotto</a:t>
            </a:r>
          </a:p>
          <a:p>
            <a:pPr lvl="1" eaLnBrk="1" hangingPunct="1"/>
            <a:r>
              <a:rPr lang="it-IT" altLang="it-IT" smtClean="0"/>
              <a:t>Ogni impresa ha un mercato particolare</a:t>
            </a:r>
          </a:p>
        </p:txBody>
      </p:sp>
    </p:spTree>
    <p:extLst>
      <p:ext uri="{BB962C8B-B14F-4D97-AF65-F5344CB8AC3E}">
        <p14:creationId xmlns:p14="http://schemas.microsoft.com/office/powerpoint/2010/main" val="249401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bldLvl="2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L’equilibrio di </a:t>
            </a:r>
            <a:r>
              <a:rPr lang="it-IT" dirty="0" err="1" smtClean="0"/>
              <a:t>Cournot</a:t>
            </a:r>
            <a:endParaRPr lang="it-IT" dirty="0"/>
          </a:p>
        </p:txBody>
      </p:sp>
      <p:sp>
        <p:nvSpPr>
          <p:cNvPr id="63491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BC2E5F5-35BA-4957-98EA-38A0793D4906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30</a:t>
            </a:fld>
            <a:endParaRPr lang="it-IT" altLang="it-IT" sz="1400"/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8630869"/>
              </p:ext>
            </p:extLst>
          </p:nvPr>
        </p:nvGraphicFramePr>
        <p:xfrm>
          <a:off x="739920" y="1617690"/>
          <a:ext cx="2286000" cy="148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4" name="Equazione" r:id="rId4" imgW="1244600" imgH="812800" progId="Equation.3">
                  <p:embed/>
                </p:oleObj>
              </mc:Choice>
              <mc:Fallback>
                <p:oleObj name="Equazione" r:id="rId4" imgW="1244600" imgH="812800" progId="Equation.3">
                  <p:embed/>
                  <p:pic>
                    <p:nvPicPr>
                      <p:cNvPr id="1331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920" y="1617690"/>
                        <a:ext cx="2286000" cy="1482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CasellaDiTesto 5"/>
          <p:cNvSpPr txBox="1">
            <a:spLocks noChangeArrowheads="1"/>
          </p:cNvSpPr>
          <p:nvPr/>
        </p:nvSpPr>
        <p:spPr bwMode="auto">
          <a:xfrm>
            <a:off x="4740420" y="1689128"/>
            <a:ext cx="45005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Sostituiamo il valore di </a:t>
            </a:r>
            <a:r>
              <a:rPr lang="it-IT" altLang="it-IT" sz="2400" b="1" i="1"/>
              <a:t>Q</a:t>
            </a:r>
            <a:r>
              <a:rPr lang="it-IT" altLang="it-IT" sz="2400" b="1" i="1" baseline="-25000"/>
              <a:t>B</a:t>
            </a:r>
            <a:endParaRPr lang="it-IT" altLang="it-IT" sz="2400"/>
          </a:p>
        </p:txBody>
      </p:sp>
      <p:sp>
        <p:nvSpPr>
          <p:cNvPr id="6349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sp>
        <p:nvSpPr>
          <p:cNvPr id="6349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331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5132464"/>
              </p:ext>
            </p:extLst>
          </p:nvPr>
        </p:nvGraphicFramePr>
        <p:xfrm>
          <a:off x="4740420" y="2260628"/>
          <a:ext cx="3379787" cy="150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5" name="Equazione" r:id="rId6" imgW="1968500" imgH="863600" progId="Equation.3">
                  <p:embed/>
                </p:oleObj>
              </mc:Choice>
              <mc:Fallback>
                <p:oleObj name="Equazione" r:id="rId6" imgW="1968500" imgH="863600" progId="Equation.3">
                  <p:embed/>
                  <p:pic>
                    <p:nvPicPr>
                      <p:cNvPr id="1331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0420" y="2260628"/>
                        <a:ext cx="3379787" cy="1500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7" name="Rectangle 7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sp>
        <p:nvSpPr>
          <p:cNvPr id="13325" name="CasellaDiTesto 11"/>
          <p:cNvSpPr txBox="1">
            <a:spLocks noChangeArrowheads="1"/>
          </p:cNvSpPr>
          <p:nvPr/>
        </p:nvSpPr>
        <p:spPr bwMode="auto">
          <a:xfrm>
            <a:off x="739920" y="3832253"/>
            <a:ext cx="33575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Stessa cosa per </a:t>
            </a:r>
            <a:r>
              <a:rPr lang="it-IT" altLang="it-IT" sz="2400" b="1" i="1"/>
              <a:t>Q</a:t>
            </a:r>
            <a:r>
              <a:rPr lang="it-IT" altLang="it-IT" sz="2400" b="1" i="1" baseline="-25000"/>
              <a:t>B</a:t>
            </a:r>
            <a:endParaRPr lang="it-IT" altLang="it-IT" sz="2400"/>
          </a:p>
        </p:txBody>
      </p:sp>
      <p:sp>
        <p:nvSpPr>
          <p:cNvPr id="6349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331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765697"/>
              </p:ext>
            </p:extLst>
          </p:nvPr>
        </p:nvGraphicFramePr>
        <p:xfrm>
          <a:off x="4740420" y="3689378"/>
          <a:ext cx="1500187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name="Equazione" r:id="rId8" imgW="749300" imgH="393700" progId="Equation.3">
                  <p:embed/>
                </p:oleObj>
              </mc:Choice>
              <mc:Fallback>
                <p:oleObj name="Equazione" r:id="rId8" imgW="749300" imgH="393700" progId="Equation.3">
                  <p:embed/>
                  <p:pic>
                    <p:nvPicPr>
                      <p:cNvPr id="13316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0420" y="3689378"/>
                        <a:ext cx="1500187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7" name="CasellaDiTesto 14"/>
          <p:cNvSpPr txBox="1">
            <a:spLocks noChangeArrowheads="1"/>
          </p:cNvSpPr>
          <p:nvPr/>
        </p:nvSpPr>
        <p:spPr bwMode="auto">
          <a:xfrm>
            <a:off x="739920" y="4689503"/>
            <a:ext cx="3000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Quantità totale</a:t>
            </a:r>
          </a:p>
        </p:txBody>
      </p:sp>
      <p:sp>
        <p:nvSpPr>
          <p:cNvPr id="6350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3317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9739660"/>
              </p:ext>
            </p:extLst>
          </p:nvPr>
        </p:nvGraphicFramePr>
        <p:xfrm>
          <a:off x="4740420" y="4618065"/>
          <a:ext cx="1500187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7" name="Equazione" r:id="rId10" imgW="838200" imgH="393700" progId="Equation.3">
                  <p:embed/>
                </p:oleObj>
              </mc:Choice>
              <mc:Fallback>
                <p:oleObj name="Equazione" r:id="rId10" imgW="838200" imgH="393700" progId="Equation.3">
                  <p:embed/>
                  <p:pic>
                    <p:nvPicPr>
                      <p:cNvPr id="13317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0420" y="4618065"/>
                        <a:ext cx="1500187" cy="69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50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331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950176"/>
              </p:ext>
            </p:extLst>
          </p:nvPr>
        </p:nvGraphicFramePr>
        <p:xfrm>
          <a:off x="4740420" y="5475315"/>
          <a:ext cx="3014662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" name="Equazione" r:id="rId12" imgW="1651000" imgH="393700" progId="Equation.3">
                  <p:embed/>
                </p:oleObj>
              </mc:Choice>
              <mc:Fallback>
                <p:oleObj name="Equazione" r:id="rId12" imgW="1651000" imgH="393700" progId="Equation.3">
                  <p:embed/>
                  <p:pic>
                    <p:nvPicPr>
                      <p:cNvPr id="13318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0420" y="5475315"/>
                        <a:ext cx="3014662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30" name="CasellaDiTesto 19"/>
          <p:cNvSpPr txBox="1">
            <a:spLocks noChangeArrowheads="1"/>
          </p:cNvSpPr>
          <p:nvPr/>
        </p:nvSpPr>
        <p:spPr bwMode="auto">
          <a:xfrm>
            <a:off x="739920" y="5403878"/>
            <a:ext cx="2786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Prezzo</a:t>
            </a:r>
          </a:p>
        </p:txBody>
      </p:sp>
    </p:spTree>
    <p:extLst>
      <p:ext uri="{BB962C8B-B14F-4D97-AF65-F5344CB8AC3E}">
        <p14:creationId xmlns:p14="http://schemas.microsoft.com/office/powerpoint/2010/main" val="290298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/>
      <p:bldP spid="13325" grpId="0"/>
      <p:bldP spid="13327" grpId="0"/>
      <p:bldP spid="1333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1678" y="1185843"/>
            <a:ext cx="8229600" cy="55794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L’equilibrio di </a:t>
            </a:r>
            <a:r>
              <a:rPr lang="it-IT" dirty="0" err="1" smtClean="0"/>
              <a:t>Cournot</a:t>
            </a:r>
            <a:r>
              <a:rPr lang="it-IT" dirty="0" smtClean="0"/>
              <a:t> in un contesto dinamico</a:t>
            </a:r>
            <a:endParaRPr lang="it-IT" dirty="0"/>
          </a:p>
        </p:txBody>
      </p:sp>
      <p:sp>
        <p:nvSpPr>
          <p:cNvPr id="65539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A5E1270-799A-455A-ACD9-F2D4340C65A4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31</a:t>
            </a:fld>
            <a:endParaRPr lang="it-IT" altLang="it-IT" sz="1400"/>
          </a:p>
        </p:txBody>
      </p:sp>
      <p:sp>
        <p:nvSpPr>
          <p:cNvPr id="6554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1132093" y="1595393"/>
            <a:ext cx="5786437" cy="4633913"/>
            <a:chOff x="1516" y="1785"/>
            <a:chExt cx="5244" cy="4200"/>
          </a:xfrm>
        </p:grpSpPr>
        <p:sp>
          <p:nvSpPr>
            <p:cNvPr id="65542" name="AutoShape 25"/>
            <p:cNvSpPr>
              <a:spLocks noChangeAspect="1" noChangeArrowheads="1" noTextEdit="1"/>
            </p:cNvSpPr>
            <p:nvPr/>
          </p:nvSpPr>
          <p:spPr bwMode="auto">
            <a:xfrm>
              <a:off x="1645" y="1785"/>
              <a:ext cx="5115" cy="4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it-IT"/>
            </a:p>
          </p:txBody>
        </p:sp>
        <p:cxnSp>
          <p:nvCxnSpPr>
            <p:cNvPr id="65543" name="AutoShape 24"/>
            <p:cNvCxnSpPr>
              <a:cxnSpLocks noChangeShapeType="1"/>
            </p:cNvCxnSpPr>
            <p:nvPr/>
          </p:nvCxnSpPr>
          <p:spPr bwMode="auto">
            <a:xfrm flipV="1">
              <a:off x="2900" y="2380"/>
              <a:ext cx="1" cy="290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5544" name="AutoShape 23"/>
            <p:cNvCxnSpPr>
              <a:cxnSpLocks noChangeShapeType="1"/>
            </p:cNvCxnSpPr>
            <p:nvPr/>
          </p:nvCxnSpPr>
          <p:spPr bwMode="auto">
            <a:xfrm>
              <a:off x="2900" y="5282"/>
              <a:ext cx="3429" cy="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5545" name="AutoShape 22"/>
            <p:cNvCxnSpPr>
              <a:cxnSpLocks noChangeShapeType="1"/>
            </p:cNvCxnSpPr>
            <p:nvPr/>
          </p:nvCxnSpPr>
          <p:spPr bwMode="auto">
            <a:xfrm flipH="1" flipV="1">
              <a:off x="2900" y="3936"/>
              <a:ext cx="2689" cy="1345"/>
            </a:xfrm>
            <a:prstGeom prst="straightConnector1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5546" name="AutoShape 21"/>
            <p:cNvCxnSpPr>
              <a:cxnSpLocks noChangeShapeType="1"/>
            </p:cNvCxnSpPr>
            <p:nvPr/>
          </p:nvCxnSpPr>
          <p:spPr bwMode="auto">
            <a:xfrm>
              <a:off x="2901" y="2592"/>
              <a:ext cx="1344" cy="2689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5547" name="Text Box 20"/>
            <p:cNvSpPr txBox="1">
              <a:spLocks noChangeArrowheads="1"/>
            </p:cNvSpPr>
            <p:nvPr/>
          </p:nvSpPr>
          <p:spPr bwMode="auto">
            <a:xfrm>
              <a:off x="2163" y="2323"/>
              <a:ext cx="737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80975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n-US" altLang="it-IT" sz="1800" b="1" i="1">
                  <a:cs typeface="Times New Roman" panose="02020603050405020304" pitchFamily="18" charset="0"/>
                </a:rPr>
                <a:t>Q</a:t>
              </a:r>
              <a:r>
                <a:rPr lang="en-US" altLang="it-IT" sz="1800" b="1" baseline="-30000">
                  <a:cs typeface="Times New Roman" panose="02020603050405020304" pitchFamily="18" charset="0"/>
                </a:rPr>
                <a:t>A</a:t>
              </a:r>
              <a:endParaRPr lang="en-US" altLang="it-IT" sz="3600"/>
            </a:p>
          </p:txBody>
        </p:sp>
        <p:sp>
          <p:nvSpPr>
            <p:cNvPr id="65548" name="Text Box 19"/>
            <p:cNvSpPr txBox="1">
              <a:spLocks noChangeArrowheads="1"/>
            </p:cNvSpPr>
            <p:nvPr/>
          </p:nvSpPr>
          <p:spPr bwMode="auto">
            <a:xfrm>
              <a:off x="5819" y="5421"/>
              <a:ext cx="851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80975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n-US" altLang="it-IT" sz="1800" b="1" i="1">
                  <a:cs typeface="Times New Roman" panose="02020603050405020304" pitchFamily="18" charset="0"/>
                </a:rPr>
                <a:t>Q</a:t>
              </a:r>
              <a:r>
                <a:rPr lang="en-US" altLang="it-IT" sz="1800" b="1" baseline="-30000">
                  <a:cs typeface="Times New Roman" panose="02020603050405020304" pitchFamily="18" charset="0"/>
                </a:rPr>
                <a:t>B</a:t>
              </a:r>
              <a:endParaRPr lang="en-US" altLang="it-IT" sz="3600"/>
            </a:p>
          </p:txBody>
        </p:sp>
        <p:sp>
          <p:nvSpPr>
            <p:cNvPr id="65549" name="Text Box 18"/>
            <p:cNvSpPr txBox="1">
              <a:spLocks noChangeArrowheads="1"/>
            </p:cNvSpPr>
            <p:nvPr/>
          </p:nvSpPr>
          <p:spPr bwMode="auto">
            <a:xfrm>
              <a:off x="4855" y="4682"/>
              <a:ext cx="1087" cy="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80975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n-US" altLang="it-IT" sz="1800" b="1" i="1">
                  <a:cs typeface="Times New Roman" panose="02020603050405020304" pitchFamily="18" charset="0"/>
                </a:rPr>
                <a:t>R</a:t>
              </a:r>
              <a:r>
                <a:rPr lang="en-US" altLang="it-IT" sz="1800" b="1" baseline="-30000">
                  <a:cs typeface="Times New Roman" panose="02020603050405020304" pitchFamily="18" charset="0"/>
                </a:rPr>
                <a:t>A</a:t>
              </a:r>
              <a:endParaRPr lang="en-US" altLang="it-IT" sz="3600"/>
            </a:p>
          </p:txBody>
        </p:sp>
        <p:sp>
          <p:nvSpPr>
            <p:cNvPr id="65550" name="Text Box 17"/>
            <p:cNvSpPr txBox="1">
              <a:spLocks noChangeArrowheads="1"/>
            </p:cNvSpPr>
            <p:nvPr/>
          </p:nvSpPr>
          <p:spPr bwMode="auto">
            <a:xfrm>
              <a:off x="2962" y="2799"/>
              <a:ext cx="929" cy="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80975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n-US" altLang="it-IT" sz="1800" b="1" i="1">
                  <a:cs typeface="Times New Roman" panose="02020603050405020304" pitchFamily="18" charset="0"/>
                </a:rPr>
                <a:t>R</a:t>
              </a:r>
              <a:r>
                <a:rPr lang="en-US" altLang="it-IT" sz="1800" b="1" baseline="-30000">
                  <a:cs typeface="Times New Roman" panose="02020603050405020304" pitchFamily="18" charset="0"/>
                </a:rPr>
                <a:t>B</a:t>
              </a:r>
              <a:endParaRPr lang="en-US" altLang="it-IT" sz="3600"/>
            </a:p>
          </p:txBody>
        </p:sp>
        <p:cxnSp>
          <p:nvCxnSpPr>
            <p:cNvPr id="65551" name="AutoShape 16"/>
            <p:cNvCxnSpPr>
              <a:cxnSpLocks noChangeShapeType="1"/>
            </p:cNvCxnSpPr>
            <p:nvPr/>
          </p:nvCxnSpPr>
          <p:spPr bwMode="auto">
            <a:xfrm flipH="1">
              <a:off x="2900" y="4390"/>
              <a:ext cx="89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5552" name="AutoShape 15"/>
            <p:cNvCxnSpPr>
              <a:cxnSpLocks noChangeShapeType="1"/>
            </p:cNvCxnSpPr>
            <p:nvPr/>
          </p:nvCxnSpPr>
          <p:spPr bwMode="auto">
            <a:xfrm>
              <a:off x="3796" y="4390"/>
              <a:ext cx="0" cy="89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5553" name="Text Box 14"/>
            <p:cNvSpPr txBox="1">
              <a:spLocks noChangeArrowheads="1"/>
            </p:cNvSpPr>
            <p:nvPr/>
          </p:nvSpPr>
          <p:spPr bwMode="auto">
            <a:xfrm>
              <a:off x="1516" y="4278"/>
              <a:ext cx="813" cy="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80975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n-US" altLang="it-IT" sz="1800" b="1" i="1">
                  <a:cs typeface="Times New Roman" panose="02020603050405020304" pitchFamily="18" charset="0"/>
                </a:rPr>
                <a:t>Q</a:t>
              </a:r>
              <a:r>
                <a:rPr lang="en-US" altLang="it-IT" sz="1800" b="1" baseline="-30000">
                  <a:cs typeface="Times New Roman" panose="02020603050405020304" pitchFamily="18" charset="0"/>
                </a:rPr>
                <a:t>A</a:t>
              </a:r>
              <a:r>
                <a:rPr lang="en-US" altLang="it-IT" sz="1800" baseline="30000">
                  <a:cs typeface="Times New Roman" panose="02020603050405020304" pitchFamily="18" charset="0"/>
                </a:rPr>
                <a:t>E</a:t>
              </a:r>
              <a:r>
                <a:rPr lang="en-US" altLang="it-IT" sz="1800">
                  <a:cs typeface="Times New Roman" panose="02020603050405020304" pitchFamily="18" charset="0"/>
                </a:rPr>
                <a:t>=</a:t>
              </a:r>
              <a:endParaRPr lang="en-US" altLang="it-IT" sz="3600"/>
            </a:p>
          </p:txBody>
        </p:sp>
        <p:sp>
          <p:nvSpPr>
            <p:cNvPr id="65554" name="Text Box 13"/>
            <p:cNvSpPr txBox="1">
              <a:spLocks noChangeArrowheads="1"/>
            </p:cNvSpPr>
            <p:nvPr/>
          </p:nvSpPr>
          <p:spPr bwMode="auto">
            <a:xfrm>
              <a:off x="3005" y="5421"/>
              <a:ext cx="875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80975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n-US" altLang="it-IT" sz="1800" b="1" i="1">
                  <a:cs typeface="Times New Roman" panose="02020603050405020304" pitchFamily="18" charset="0"/>
                </a:rPr>
                <a:t>Q</a:t>
              </a:r>
              <a:r>
                <a:rPr lang="en-US" altLang="it-IT" sz="1800" b="1" baseline="-30000">
                  <a:cs typeface="Times New Roman" panose="02020603050405020304" pitchFamily="18" charset="0"/>
                </a:rPr>
                <a:t>B</a:t>
              </a:r>
              <a:r>
                <a:rPr lang="en-US" altLang="it-IT" sz="1800" baseline="30000">
                  <a:cs typeface="Times New Roman" panose="02020603050405020304" pitchFamily="18" charset="0"/>
                </a:rPr>
                <a:t>E</a:t>
              </a:r>
              <a:r>
                <a:rPr lang="en-US" altLang="it-IT" sz="1800">
                  <a:cs typeface="Times New Roman" panose="02020603050405020304" pitchFamily="18" charset="0"/>
                </a:rPr>
                <a:t>=</a:t>
              </a:r>
              <a:endParaRPr lang="en-US" altLang="it-IT" sz="3600"/>
            </a:p>
          </p:txBody>
        </p:sp>
        <p:graphicFrame>
          <p:nvGraphicFramePr>
            <p:cNvPr id="65555" name="Object 12"/>
            <p:cNvGraphicFramePr>
              <a:graphicFrameLocks noChangeAspect="1"/>
            </p:cNvGraphicFramePr>
            <p:nvPr/>
          </p:nvGraphicFramePr>
          <p:xfrm>
            <a:off x="2211" y="4116"/>
            <a:ext cx="535" cy="6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42" name="Equazione" r:id="rId4" imgW="8534400" imgH="9448800" progId="Equation.3">
                    <p:embed/>
                  </p:oleObj>
                </mc:Choice>
                <mc:Fallback>
                  <p:oleObj name="Equazione" r:id="rId4" imgW="8534400" imgH="9448800" progId="Equation.3">
                    <p:embed/>
                    <p:pic>
                      <p:nvPicPr>
                        <p:cNvPr id="65555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11" y="4116"/>
                          <a:ext cx="535" cy="6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5556" name="Object 11"/>
            <p:cNvGraphicFramePr>
              <a:graphicFrameLocks noChangeAspect="1"/>
            </p:cNvGraphicFramePr>
            <p:nvPr/>
          </p:nvGraphicFramePr>
          <p:xfrm>
            <a:off x="3796" y="5355"/>
            <a:ext cx="568" cy="6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43" name="Equazione" r:id="rId6" imgW="8534400" imgH="9448800" progId="Equation.3">
                    <p:embed/>
                  </p:oleObj>
                </mc:Choice>
                <mc:Fallback>
                  <p:oleObj name="Equazione" r:id="rId6" imgW="8534400" imgH="9448800" progId="Equation.3">
                    <p:embed/>
                    <p:pic>
                      <p:nvPicPr>
                        <p:cNvPr id="65556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96" y="5355"/>
                          <a:ext cx="568" cy="6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5557" name="Freeform 10"/>
            <p:cNvSpPr>
              <a:spLocks/>
            </p:cNvSpPr>
            <p:nvPr/>
          </p:nvSpPr>
          <p:spPr bwMode="auto">
            <a:xfrm>
              <a:off x="2922" y="3224"/>
              <a:ext cx="257" cy="1"/>
            </a:xfrm>
            <a:custGeom>
              <a:avLst/>
              <a:gdLst>
                <a:gd name="T0" fmla="*/ 0 w 345"/>
                <a:gd name="T1" fmla="*/ 0 h 1"/>
                <a:gd name="T2" fmla="*/ 142 w 345"/>
                <a:gd name="T3" fmla="*/ 0 h 1"/>
                <a:gd name="T4" fmla="*/ 0 60000 65536"/>
                <a:gd name="T5" fmla="*/ 0 60000 65536"/>
                <a:gd name="T6" fmla="*/ 0 w 345"/>
                <a:gd name="T7" fmla="*/ 0 h 1"/>
                <a:gd name="T8" fmla="*/ 345 w 345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45" h="1">
                  <a:moveTo>
                    <a:pt x="0" y="0"/>
                  </a:moveTo>
                  <a:cubicBezTo>
                    <a:pt x="115" y="0"/>
                    <a:pt x="230" y="0"/>
                    <a:pt x="345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5558" name="Freeform 9"/>
            <p:cNvSpPr>
              <a:spLocks/>
            </p:cNvSpPr>
            <p:nvPr/>
          </p:nvSpPr>
          <p:spPr bwMode="auto">
            <a:xfrm>
              <a:off x="3202" y="3303"/>
              <a:ext cx="1" cy="728"/>
            </a:xfrm>
            <a:custGeom>
              <a:avLst/>
              <a:gdLst>
                <a:gd name="T0" fmla="*/ 0 w 1"/>
                <a:gd name="T1" fmla="*/ 0 h 975"/>
                <a:gd name="T2" fmla="*/ 0 w 1"/>
                <a:gd name="T3" fmla="*/ 406 h 975"/>
                <a:gd name="T4" fmla="*/ 0 60000 65536"/>
                <a:gd name="T5" fmla="*/ 0 60000 65536"/>
                <a:gd name="T6" fmla="*/ 0 w 1"/>
                <a:gd name="T7" fmla="*/ 0 h 975"/>
                <a:gd name="T8" fmla="*/ 1 w 1"/>
                <a:gd name="T9" fmla="*/ 975 h 97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975">
                  <a:moveTo>
                    <a:pt x="0" y="0"/>
                  </a:moveTo>
                  <a:cubicBezTo>
                    <a:pt x="0" y="325"/>
                    <a:pt x="0" y="650"/>
                    <a:pt x="0" y="97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5559" name="Freeform 8"/>
            <p:cNvSpPr>
              <a:spLocks/>
            </p:cNvSpPr>
            <p:nvPr/>
          </p:nvSpPr>
          <p:spPr bwMode="auto">
            <a:xfrm>
              <a:off x="3616" y="4065"/>
              <a:ext cx="1" cy="201"/>
            </a:xfrm>
            <a:custGeom>
              <a:avLst/>
              <a:gdLst>
                <a:gd name="T0" fmla="*/ 0 w 1"/>
                <a:gd name="T1" fmla="*/ 0 h 270"/>
                <a:gd name="T2" fmla="*/ 0 w 1"/>
                <a:gd name="T3" fmla="*/ 112 h 270"/>
                <a:gd name="T4" fmla="*/ 0 60000 65536"/>
                <a:gd name="T5" fmla="*/ 0 60000 65536"/>
                <a:gd name="T6" fmla="*/ 0 w 1"/>
                <a:gd name="T7" fmla="*/ 0 h 270"/>
                <a:gd name="T8" fmla="*/ 1 w 1"/>
                <a:gd name="T9" fmla="*/ 270 h 27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270">
                  <a:moveTo>
                    <a:pt x="0" y="0"/>
                  </a:moveTo>
                  <a:cubicBezTo>
                    <a:pt x="0" y="90"/>
                    <a:pt x="0" y="180"/>
                    <a:pt x="0" y="27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5560" name="Text Box 7"/>
            <p:cNvSpPr txBox="1">
              <a:spLocks noChangeArrowheads="1"/>
            </p:cNvSpPr>
            <p:nvPr/>
          </p:nvSpPr>
          <p:spPr bwMode="auto">
            <a:xfrm>
              <a:off x="2098" y="2989"/>
              <a:ext cx="71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indent="180975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n-US" altLang="it-IT" sz="1800" b="1" i="1">
                  <a:cs typeface="Times New Roman" panose="02020603050405020304" pitchFamily="18" charset="0"/>
                </a:rPr>
                <a:t>Q</a:t>
              </a:r>
              <a:r>
                <a:rPr lang="en-US" altLang="it-IT" sz="1800" b="1" baseline="-30000">
                  <a:cs typeface="Times New Roman" panose="02020603050405020304" pitchFamily="18" charset="0"/>
                </a:rPr>
                <a:t>A</a:t>
              </a:r>
              <a:r>
                <a:rPr lang="en-US" altLang="it-IT" sz="1800" b="1" baseline="30000">
                  <a:cs typeface="Times New Roman" panose="02020603050405020304" pitchFamily="18" charset="0"/>
                </a:rPr>
                <a:t>1</a:t>
              </a:r>
              <a:endParaRPr lang="en-US" altLang="it-IT" sz="3600"/>
            </a:p>
          </p:txBody>
        </p:sp>
        <p:sp>
          <p:nvSpPr>
            <p:cNvPr id="65561" name="Freeform 6"/>
            <p:cNvSpPr>
              <a:spLocks/>
            </p:cNvSpPr>
            <p:nvPr/>
          </p:nvSpPr>
          <p:spPr bwMode="auto">
            <a:xfrm>
              <a:off x="3191" y="4053"/>
              <a:ext cx="381" cy="1"/>
            </a:xfrm>
            <a:custGeom>
              <a:avLst/>
              <a:gdLst>
                <a:gd name="T0" fmla="*/ 0 w 510"/>
                <a:gd name="T1" fmla="*/ 0 h 1"/>
                <a:gd name="T2" fmla="*/ 213 w 510"/>
                <a:gd name="T3" fmla="*/ 0 h 1"/>
                <a:gd name="T4" fmla="*/ 0 60000 65536"/>
                <a:gd name="T5" fmla="*/ 0 60000 65536"/>
                <a:gd name="T6" fmla="*/ 0 w 510"/>
                <a:gd name="T7" fmla="*/ 0 h 1"/>
                <a:gd name="T8" fmla="*/ 510 w 510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10" h="1">
                  <a:moveTo>
                    <a:pt x="0" y="0"/>
                  </a:moveTo>
                  <a:cubicBezTo>
                    <a:pt x="170" y="0"/>
                    <a:pt x="340" y="0"/>
                    <a:pt x="51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246652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Profitti</a:t>
            </a:r>
            <a:endParaRPr lang="it-IT" dirty="0"/>
          </a:p>
        </p:txBody>
      </p:sp>
      <p:sp>
        <p:nvSpPr>
          <p:cNvPr id="67587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A245798-C720-4361-AAEA-51B6D9969E90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32</a:t>
            </a:fld>
            <a:endParaRPr lang="it-IT" altLang="it-IT" sz="1400"/>
          </a:p>
        </p:txBody>
      </p:sp>
      <p:sp>
        <p:nvSpPr>
          <p:cNvPr id="6758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5362" name="Object 1"/>
          <p:cNvGraphicFramePr>
            <a:graphicFrameLocks noChangeAspect="1"/>
          </p:cNvGraphicFramePr>
          <p:nvPr/>
        </p:nvGraphicFramePr>
        <p:xfrm>
          <a:off x="1071563" y="2571750"/>
          <a:ext cx="6932612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Equazione" r:id="rId4" imgW="4656891" imgH="640323" progId="Equation.3">
                  <p:embed/>
                </p:oleObj>
              </mc:Choice>
              <mc:Fallback>
                <p:oleObj name="Equazione" r:id="rId4" imgW="4656891" imgH="640323" progId="Equation.3">
                  <p:embed/>
                  <p:pic>
                    <p:nvPicPr>
                      <p:cNvPr id="1536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63" y="2571750"/>
                        <a:ext cx="6932612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9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1143000" y="4714875"/>
          <a:ext cx="3643313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" name="Equazione" r:id="rId6" imgW="1625600" imgH="419100" progId="Equation.3">
                  <p:embed/>
                </p:oleObj>
              </mc:Choice>
              <mc:Fallback>
                <p:oleObj name="Equazione" r:id="rId6" imgW="1625600" imgH="419100" progId="Equation.3">
                  <p:embed/>
                  <p:pic>
                    <p:nvPicPr>
                      <p:cNvPr id="1536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714875"/>
                        <a:ext cx="3643313" cy="94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8" name="CasellaDiTesto 8"/>
          <p:cNvSpPr txBox="1">
            <a:spLocks noChangeArrowheads="1"/>
          </p:cNvSpPr>
          <p:nvPr/>
        </p:nvSpPr>
        <p:spPr bwMode="auto">
          <a:xfrm>
            <a:off x="1000125" y="2000250"/>
            <a:ext cx="4857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/>
              <a:t>Profitto di ciascuna impresa</a:t>
            </a:r>
          </a:p>
        </p:txBody>
      </p:sp>
      <p:sp>
        <p:nvSpPr>
          <p:cNvPr id="15369" name="CasellaDiTesto 9"/>
          <p:cNvSpPr txBox="1">
            <a:spLocks noChangeArrowheads="1"/>
          </p:cNvSpPr>
          <p:nvPr/>
        </p:nvSpPr>
        <p:spPr bwMode="auto">
          <a:xfrm>
            <a:off x="1000125" y="3929063"/>
            <a:ext cx="4429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/>
              <a:t>Profitto totale</a:t>
            </a:r>
          </a:p>
        </p:txBody>
      </p:sp>
    </p:spTree>
    <p:extLst>
      <p:ext uri="{BB962C8B-B14F-4D97-AF65-F5344CB8AC3E}">
        <p14:creationId xmlns:p14="http://schemas.microsoft.com/office/powerpoint/2010/main" val="194625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/>
      <p:bldP spid="1536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Confronto con il monopolio</a:t>
            </a:r>
            <a:endParaRPr lang="it-IT" dirty="0"/>
          </a:p>
        </p:txBody>
      </p:sp>
      <p:sp>
        <p:nvSpPr>
          <p:cNvPr id="16391" name="Segnaposto contenuto 2"/>
          <p:cNvSpPr>
            <a:spLocks noGrp="1"/>
          </p:cNvSpPr>
          <p:nvPr>
            <p:ph idx="1"/>
          </p:nvPr>
        </p:nvSpPr>
        <p:spPr>
          <a:xfrm>
            <a:off x="685800" y="1624012"/>
            <a:ext cx="7772400" cy="804863"/>
          </a:xfrm>
        </p:spPr>
        <p:txBody>
          <a:bodyPr>
            <a:normAutofit fontScale="92500"/>
          </a:bodyPr>
          <a:lstStyle/>
          <a:p>
            <a:r>
              <a:rPr lang="it-IT" altLang="it-IT" sz="2800" dirty="0" smtClean="0"/>
              <a:t>Condizione di massimizzazione nel monopolio</a:t>
            </a:r>
          </a:p>
        </p:txBody>
      </p:sp>
      <p:sp>
        <p:nvSpPr>
          <p:cNvPr id="69636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DF6D74F-4846-44DE-B9F9-365225260460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33</a:t>
            </a:fld>
            <a:endParaRPr lang="it-IT" altLang="it-IT" sz="1400"/>
          </a:p>
        </p:txBody>
      </p:sp>
      <p:sp>
        <p:nvSpPr>
          <p:cNvPr id="6963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638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2664173"/>
              </p:ext>
            </p:extLst>
          </p:nvPr>
        </p:nvGraphicFramePr>
        <p:xfrm>
          <a:off x="1071563" y="2214563"/>
          <a:ext cx="15779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4" name="Equazione" r:id="rId4" imgW="889000" imgH="228600" progId="Equation.3">
                  <p:embed/>
                </p:oleObj>
              </mc:Choice>
              <mc:Fallback>
                <p:oleObj name="Equazione" r:id="rId4" imgW="889000" imgH="228600" progId="Equation.3">
                  <p:embed/>
                  <p:pic>
                    <p:nvPicPr>
                      <p:cNvPr id="1638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63" y="2214563"/>
                        <a:ext cx="1577975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0114177"/>
              </p:ext>
            </p:extLst>
          </p:nvPr>
        </p:nvGraphicFramePr>
        <p:xfrm>
          <a:off x="6322220" y="2147078"/>
          <a:ext cx="1643062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5" name="Equazione" r:id="rId6" imgW="787400" imgH="393700" progId="Equation.3">
                  <p:embed/>
                </p:oleObj>
              </mc:Choice>
              <mc:Fallback>
                <p:oleObj name="Equazione" r:id="rId6" imgW="787400" imgH="393700" progId="Equation.3">
                  <p:embed/>
                  <p:pic>
                    <p:nvPicPr>
                      <p:cNvPr id="1638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2220" y="2147078"/>
                        <a:ext cx="1643062" cy="811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4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sp>
        <p:nvSpPr>
          <p:cNvPr id="69641" name="Rectangle 6"/>
          <p:cNvSpPr>
            <a:spLocks noChangeArrowheads="1"/>
          </p:cNvSpPr>
          <p:nvPr/>
        </p:nvSpPr>
        <p:spPr bwMode="auto">
          <a:xfrm>
            <a:off x="0" y="6953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sp>
        <p:nvSpPr>
          <p:cNvPr id="16396" name="CasellaDiTesto 10"/>
          <p:cNvSpPr txBox="1">
            <a:spLocks noChangeArrowheads="1"/>
          </p:cNvSpPr>
          <p:nvPr/>
        </p:nvSpPr>
        <p:spPr bwMode="auto">
          <a:xfrm>
            <a:off x="3571876" y="2286001"/>
            <a:ext cx="3000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Quantità prodotta</a:t>
            </a:r>
          </a:p>
        </p:txBody>
      </p:sp>
      <p:sp>
        <p:nvSpPr>
          <p:cNvPr id="16397" name="CasellaDiTesto 11"/>
          <p:cNvSpPr txBox="1">
            <a:spLocks noChangeArrowheads="1"/>
          </p:cNvSpPr>
          <p:nvPr/>
        </p:nvSpPr>
        <p:spPr bwMode="auto">
          <a:xfrm>
            <a:off x="928688" y="2876551"/>
            <a:ext cx="55006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Quantità monopolio&lt;quantità duopolio</a:t>
            </a:r>
          </a:p>
        </p:txBody>
      </p:sp>
      <p:sp>
        <p:nvSpPr>
          <p:cNvPr id="16398" name="CasellaDiTesto 12"/>
          <p:cNvSpPr txBox="1">
            <a:spLocks noChangeArrowheads="1"/>
          </p:cNvSpPr>
          <p:nvPr/>
        </p:nvSpPr>
        <p:spPr bwMode="auto">
          <a:xfrm>
            <a:off x="1000126" y="3733801"/>
            <a:ext cx="2857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Prezzo monopolio</a:t>
            </a:r>
          </a:p>
        </p:txBody>
      </p:sp>
      <p:sp>
        <p:nvSpPr>
          <p:cNvPr id="6964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638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1714650"/>
              </p:ext>
            </p:extLst>
          </p:nvPr>
        </p:nvGraphicFramePr>
        <p:xfrm>
          <a:off x="3714750" y="4019550"/>
          <a:ext cx="228600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6" name="Equazione" r:id="rId8" imgW="1524000" imgH="393700" progId="Equation.3">
                  <p:embed/>
                </p:oleObj>
              </mc:Choice>
              <mc:Fallback>
                <p:oleObj name="Equazione" r:id="rId8" imgW="1524000" imgH="393700" progId="Equation.3">
                  <p:embed/>
                  <p:pic>
                    <p:nvPicPr>
                      <p:cNvPr id="1638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50" y="4019550"/>
                        <a:ext cx="2286000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4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sp>
        <p:nvSpPr>
          <p:cNvPr id="16401" name="CasellaDiTesto 17"/>
          <p:cNvSpPr txBox="1">
            <a:spLocks noChangeArrowheads="1"/>
          </p:cNvSpPr>
          <p:nvPr/>
        </p:nvSpPr>
        <p:spPr bwMode="auto">
          <a:xfrm>
            <a:off x="1000126" y="4448176"/>
            <a:ext cx="6143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Prezzo monopolio&gt;Prezzo duopolio</a:t>
            </a:r>
          </a:p>
        </p:txBody>
      </p:sp>
      <p:sp>
        <p:nvSpPr>
          <p:cNvPr id="6964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sp>
        <p:nvSpPr>
          <p:cNvPr id="16403" name="CasellaDiTesto 20"/>
          <p:cNvSpPr txBox="1">
            <a:spLocks noChangeArrowheads="1"/>
          </p:cNvSpPr>
          <p:nvPr/>
        </p:nvSpPr>
        <p:spPr bwMode="auto">
          <a:xfrm>
            <a:off x="1071563" y="5091113"/>
            <a:ext cx="3214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Profitto monopolio:</a:t>
            </a:r>
          </a:p>
        </p:txBody>
      </p:sp>
      <p:sp>
        <p:nvSpPr>
          <p:cNvPr id="69651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638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2671856"/>
              </p:ext>
            </p:extLst>
          </p:nvPr>
        </p:nvGraphicFramePr>
        <p:xfrm>
          <a:off x="5715001" y="4982368"/>
          <a:ext cx="2857500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7" name="Equazione" r:id="rId10" imgW="1841500" imgH="419100" progId="Equation.3">
                  <p:embed/>
                </p:oleObj>
              </mc:Choice>
              <mc:Fallback>
                <p:oleObj name="Equazione" r:id="rId10" imgW="1841500" imgH="419100" progId="Equation.3">
                  <p:embed/>
                  <p:pic>
                    <p:nvPicPr>
                      <p:cNvPr id="16389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1" y="4982368"/>
                        <a:ext cx="2857500" cy="65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5" name="CasellaDiTesto 23"/>
          <p:cNvSpPr txBox="1">
            <a:spLocks noChangeArrowheads="1"/>
          </p:cNvSpPr>
          <p:nvPr/>
        </p:nvSpPr>
        <p:spPr bwMode="auto">
          <a:xfrm>
            <a:off x="1071563" y="5734051"/>
            <a:ext cx="52149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Profitto monopolio&gt;profitto duopolio</a:t>
            </a:r>
          </a:p>
        </p:txBody>
      </p:sp>
      <p:sp>
        <p:nvSpPr>
          <p:cNvPr id="6965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</p:spTree>
    <p:extLst>
      <p:ext uri="{BB962C8B-B14F-4D97-AF65-F5344CB8AC3E}">
        <p14:creationId xmlns:p14="http://schemas.microsoft.com/office/powerpoint/2010/main" val="474474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build="p"/>
      <p:bldP spid="16396" grpId="0"/>
      <p:bldP spid="16397" grpId="0"/>
      <p:bldP spid="16398" grpId="0"/>
      <p:bldP spid="16401" grpId="0"/>
      <p:bldP spid="16403" grpId="0"/>
      <p:bldP spid="1640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Il modello di </a:t>
            </a:r>
            <a:r>
              <a:rPr lang="it-IT" dirty="0" err="1" smtClean="0"/>
              <a:t>Stackelberg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it-IT" dirty="0" smtClean="0"/>
              <a:t>Impresa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leader</a:t>
            </a:r>
            <a:r>
              <a:rPr lang="it-IT" dirty="0" smtClean="0"/>
              <a:t> e impresa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follower</a:t>
            </a:r>
          </a:p>
          <a:p>
            <a:pPr>
              <a:defRPr/>
            </a:pPr>
            <a:r>
              <a:rPr lang="it-IT" dirty="0" smtClean="0"/>
              <a:t>La leader fissa per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dirty="0" smtClean="0"/>
              <a:t>la quantità</a:t>
            </a:r>
          </a:p>
          <a:p>
            <a:pPr>
              <a:defRPr/>
            </a:pPr>
            <a:r>
              <a:rPr lang="it-IT" dirty="0" smtClean="0"/>
              <a:t>Conosce la curva di reazione della follower</a:t>
            </a:r>
          </a:p>
          <a:p>
            <a:pPr>
              <a:defRPr/>
            </a:pPr>
            <a:r>
              <a:rPr lang="it-IT" dirty="0" smtClean="0"/>
              <a:t>Tra tutte le possibili coppie di </a:t>
            </a:r>
            <a:r>
              <a:rPr lang="it-IT" b="1" i="1" dirty="0" smtClean="0"/>
              <a:t>Q</a:t>
            </a:r>
            <a:r>
              <a:rPr lang="it-IT" dirty="0" smtClean="0"/>
              <a:t> sceglie quella che le frutta il massimo profitto</a:t>
            </a:r>
          </a:p>
          <a:p>
            <a:pPr>
              <a:defRPr/>
            </a:pPr>
            <a:r>
              <a:rPr lang="it-IT" dirty="0" smtClean="0"/>
              <a:t>La follower prende come data la quantità prodotta dalla leader e produce la quantità che massimizza il suo profitto</a:t>
            </a:r>
            <a:endParaRPr lang="it-IT" dirty="0"/>
          </a:p>
        </p:txBody>
      </p:sp>
      <p:sp>
        <p:nvSpPr>
          <p:cNvPr id="7168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ED63913-6F12-4D07-9D07-34F4AAE3209A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34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215533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066067"/>
            <a:ext cx="8229600" cy="55794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La quantità prodotta dall’impresa </a:t>
            </a:r>
            <a:r>
              <a:rPr lang="it-IT" i="1" dirty="0" smtClean="0"/>
              <a:t>Leader</a:t>
            </a:r>
            <a:endParaRPr lang="it-IT" i="1" dirty="0"/>
          </a:p>
        </p:txBody>
      </p:sp>
      <p:sp>
        <p:nvSpPr>
          <p:cNvPr id="17416" name="Segnaposto contenuto 2"/>
          <p:cNvSpPr>
            <a:spLocks noGrp="1"/>
          </p:cNvSpPr>
          <p:nvPr>
            <p:ph idx="1"/>
          </p:nvPr>
        </p:nvSpPr>
        <p:spPr>
          <a:xfrm>
            <a:off x="685800" y="1831974"/>
            <a:ext cx="7772400" cy="590550"/>
          </a:xfrm>
        </p:spPr>
        <p:txBody>
          <a:bodyPr/>
          <a:lstStyle/>
          <a:p>
            <a:pPr algn="just"/>
            <a:r>
              <a:rPr lang="it-IT" altLang="it-IT" dirty="0" smtClean="0"/>
              <a:t>Solo la curva di reazione di </a:t>
            </a:r>
            <a:r>
              <a:rPr lang="it-IT" altLang="it-IT" b="1" i="1" dirty="0" smtClean="0"/>
              <a:t>F</a:t>
            </a:r>
            <a:r>
              <a:rPr lang="it-IT" altLang="it-IT" i="1" dirty="0" smtClean="0"/>
              <a:t> conta</a:t>
            </a:r>
            <a:endParaRPr lang="it-IT" altLang="it-IT" dirty="0" smtClean="0"/>
          </a:p>
        </p:txBody>
      </p:sp>
      <p:sp>
        <p:nvSpPr>
          <p:cNvPr id="73732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3EF8622-7B9F-49E1-9C5C-44F2F4CD59B7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35</a:t>
            </a:fld>
            <a:endParaRPr lang="it-IT" altLang="it-IT" sz="1400"/>
          </a:p>
        </p:txBody>
      </p:sp>
      <p:sp>
        <p:nvSpPr>
          <p:cNvPr id="7373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741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1167246"/>
              </p:ext>
            </p:extLst>
          </p:nvPr>
        </p:nvGraphicFramePr>
        <p:xfrm>
          <a:off x="1143000" y="2422524"/>
          <a:ext cx="2217738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" name="Equazione" r:id="rId4" imgW="1180588" imgH="393529" progId="Equation.3">
                  <p:embed/>
                </p:oleObj>
              </mc:Choice>
              <mc:Fallback>
                <p:oleObj name="Equazione" r:id="rId4" imgW="1180588" imgH="393529" progId="Equation.3">
                  <p:embed/>
                  <p:pic>
                    <p:nvPicPr>
                      <p:cNvPr id="1741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422524"/>
                        <a:ext cx="2217738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9" name="CasellaDiTesto 6"/>
          <p:cNvSpPr txBox="1">
            <a:spLocks noChangeArrowheads="1"/>
          </p:cNvSpPr>
          <p:nvPr/>
        </p:nvSpPr>
        <p:spPr bwMode="auto">
          <a:xfrm>
            <a:off x="785813" y="3136899"/>
            <a:ext cx="6357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b="1" i="1"/>
              <a:t>L </a:t>
            </a:r>
            <a:r>
              <a:rPr lang="it-IT" altLang="it-IT" sz="2400"/>
              <a:t>la include nella sua curva di domanda</a:t>
            </a:r>
          </a:p>
        </p:txBody>
      </p:sp>
      <p:sp>
        <p:nvSpPr>
          <p:cNvPr id="737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6366744"/>
              </p:ext>
            </p:extLst>
          </p:nvPr>
        </p:nvGraphicFramePr>
        <p:xfrm>
          <a:off x="5929313" y="3065462"/>
          <a:ext cx="3011487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1" name="Equazione" r:id="rId6" imgW="1828800" imgH="393700" progId="Equation.3">
                  <p:embed/>
                </p:oleObj>
              </mc:Choice>
              <mc:Fallback>
                <p:oleObj name="Equazione" r:id="rId6" imgW="1828800" imgH="393700" progId="Equation.3">
                  <p:embed/>
                  <p:pic>
                    <p:nvPicPr>
                      <p:cNvPr id="1741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313" y="3065462"/>
                        <a:ext cx="3011487" cy="642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7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741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6970814"/>
              </p:ext>
            </p:extLst>
          </p:nvPr>
        </p:nvGraphicFramePr>
        <p:xfrm>
          <a:off x="3143250" y="3636962"/>
          <a:ext cx="200342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2" name="Equazione" r:id="rId8" imgW="1091726" imgH="393529" progId="Equation.3">
                  <p:embed/>
                </p:oleObj>
              </mc:Choice>
              <mc:Fallback>
                <p:oleObj name="Equazione" r:id="rId8" imgW="1091726" imgH="393529" progId="Equation.3">
                  <p:embed/>
                  <p:pic>
                    <p:nvPicPr>
                      <p:cNvPr id="17412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0" y="3636962"/>
                        <a:ext cx="2003425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2" name="CasellaDiTesto 11"/>
          <p:cNvSpPr txBox="1">
            <a:spLocks noChangeArrowheads="1"/>
          </p:cNvSpPr>
          <p:nvPr/>
        </p:nvSpPr>
        <p:spPr bwMode="auto">
          <a:xfrm>
            <a:off x="785813" y="4279899"/>
            <a:ext cx="4714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Ricavo marginale = Costo marginale</a:t>
            </a:r>
          </a:p>
        </p:txBody>
      </p:sp>
      <p:sp>
        <p:nvSpPr>
          <p:cNvPr id="7374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741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6644461"/>
              </p:ext>
            </p:extLst>
          </p:nvPr>
        </p:nvGraphicFramePr>
        <p:xfrm>
          <a:off x="6000750" y="4208462"/>
          <a:ext cx="1928813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3" name="Equazione" r:id="rId10" imgW="990600" imgH="393700" progId="Equation.3">
                  <p:embed/>
                </p:oleObj>
              </mc:Choice>
              <mc:Fallback>
                <p:oleObj name="Equazione" r:id="rId10" imgW="990600" imgH="393700" progId="Equation.3">
                  <p:embed/>
                  <p:pic>
                    <p:nvPicPr>
                      <p:cNvPr id="1741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0" y="4208462"/>
                        <a:ext cx="1928813" cy="760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74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741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0928134"/>
              </p:ext>
            </p:extLst>
          </p:nvPr>
        </p:nvGraphicFramePr>
        <p:xfrm>
          <a:off x="3429000" y="4765672"/>
          <a:ext cx="1357313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4" name="Equazione" r:id="rId12" imgW="736600" imgH="393700" progId="Equation.3">
                  <p:embed/>
                </p:oleObj>
              </mc:Choice>
              <mc:Fallback>
                <p:oleObj name="Equazione" r:id="rId12" imgW="736600" imgH="393700" progId="Equation.3">
                  <p:embed/>
                  <p:pic>
                    <p:nvPicPr>
                      <p:cNvPr id="17414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765672"/>
                        <a:ext cx="1357313" cy="72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5" name="CasellaDiTesto 16"/>
          <p:cNvSpPr txBox="1">
            <a:spLocks noChangeArrowheads="1"/>
          </p:cNvSpPr>
          <p:nvPr/>
        </p:nvSpPr>
        <p:spPr bwMode="auto">
          <a:xfrm>
            <a:off x="857250" y="5480047"/>
            <a:ext cx="63579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Si noti che l’impresa </a:t>
            </a:r>
            <a:r>
              <a:rPr lang="it-IT" altLang="it-IT" sz="2400" i="1"/>
              <a:t>L </a:t>
            </a:r>
            <a:r>
              <a:rPr lang="it-IT" altLang="it-IT" sz="2400"/>
              <a:t>produce la stessa quantità del monopolio</a:t>
            </a:r>
          </a:p>
        </p:txBody>
      </p:sp>
    </p:spTree>
    <p:extLst>
      <p:ext uri="{BB962C8B-B14F-4D97-AF65-F5344CB8AC3E}">
        <p14:creationId xmlns:p14="http://schemas.microsoft.com/office/powerpoint/2010/main" val="119158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 build="p"/>
      <p:bldP spid="17419" grpId="0"/>
      <p:bldP spid="17422" grpId="0"/>
      <p:bldP spid="1742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072844"/>
            <a:ext cx="8229600" cy="55794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La quantità prodotta dalla </a:t>
            </a:r>
            <a:r>
              <a:rPr lang="it-IT" i="1" dirty="0" smtClean="0"/>
              <a:t>Follower</a:t>
            </a:r>
            <a:r>
              <a:rPr lang="it-IT" dirty="0" smtClean="0"/>
              <a:t>, prezzi e profitto</a:t>
            </a:r>
            <a:endParaRPr lang="it-IT" dirty="0"/>
          </a:p>
        </p:txBody>
      </p:sp>
      <p:sp>
        <p:nvSpPr>
          <p:cNvPr id="18438" name="Segnaposto contenuto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1019175"/>
          </a:xfrm>
        </p:spPr>
        <p:txBody>
          <a:bodyPr>
            <a:normAutofit lnSpcReduction="10000"/>
          </a:bodyPr>
          <a:lstStyle/>
          <a:p>
            <a:r>
              <a:rPr lang="it-IT" altLang="it-IT" i="1" smtClean="0"/>
              <a:t>F </a:t>
            </a:r>
            <a:r>
              <a:rPr lang="it-IT" altLang="it-IT" smtClean="0"/>
              <a:t>prende come data la quantità di </a:t>
            </a:r>
            <a:r>
              <a:rPr lang="it-IT" altLang="it-IT" i="1" smtClean="0"/>
              <a:t>L </a:t>
            </a:r>
            <a:r>
              <a:rPr lang="it-IT" altLang="it-IT" smtClean="0"/>
              <a:t>nella sua curva di reazione</a:t>
            </a:r>
          </a:p>
        </p:txBody>
      </p:sp>
      <p:sp>
        <p:nvSpPr>
          <p:cNvPr id="75780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3B46894-DDC0-48B3-A1AB-99D0F7844A7B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36</a:t>
            </a:fld>
            <a:endParaRPr lang="it-IT" altLang="it-IT" sz="1400"/>
          </a:p>
        </p:txBody>
      </p:sp>
      <p:sp>
        <p:nvSpPr>
          <p:cNvPr id="7578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8434" name="Object 1"/>
          <p:cNvGraphicFramePr>
            <a:graphicFrameLocks noChangeAspect="1"/>
          </p:cNvGraphicFramePr>
          <p:nvPr/>
        </p:nvGraphicFramePr>
        <p:xfrm>
          <a:off x="1285875" y="3071813"/>
          <a:ext cx="5405438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Equazione" r:id="rId4" imgW="2692400" imgH="393700" progId="Equation.3">
                  <p:embed/>
                </p:oleObj>
              </mc:Choice>
              <mc:Fallback>
                <p:oleObj name="Equazione" r:id="rId4" imgW="2692400" imgH="393700" progId="Equation.3">
                  <p:embed/>
                  <p:pic>
                    <p:nvPicPr>
                      <p:cNvPr id="18434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75" y="3071813"/>
                        <a:ext cx="5405438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1" name="Ovale 6"/>
          <p:cNvSpPr>
            <a:spLocks noChangeArrowheads="1"/>
          </p:cNvSpPr>
          <p:nvPr/>
        </p:nvSpPr>
        <p:spPr bwMode="auto">
          <a:xfrm>
            <a:off x="3143250" y="3000375"/>
            <a:ext cx="1071563" cy="1000125"/>
          </a:xfrm>
          <a:prstGeom prst="ellipse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sp>
        <p:nvSpPr>
          <p:cNvPr id="18442" name="CasellaDiTesto 7"/>
          <p:cNvSpPr txBox="1">
            <a:spLocks noChangeArrowheads="1"/>
          </p:cNvSpPr>
          <p:nvPr/>
        </p:nvSpPr>
        <p:spPr bwMode="auto">
          <a:xfrm>
            <a:off x="1143000" y="3971493"/>
            <a:ext cx="2571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dirty="0"/>
              <a:t>Quantità totale </a:t>
            </a:r>
          </a:p>
        </p:txBody>
      </p:sp>
      <p:sp>
        <p:nvSpPr>
          <p:cNvPr id="7578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0289623"/>
              </p:ext>
            </p:extLst>
          </p:nvPr>
        </p:nvGraphicFramePr>
        <p:xfrm>
          <a:off x="3643313" y="3900056"/>
          <a:ext cx="2587625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1" name="Equazione" r:id="rId6" imgW="1282700" imgH="393700" progId="Equation.3">
                  <p:embed/>
                </p:oleObj>
              </mc:Choice>
              <mc:Fallback>
                <p:oleObj name="Equazione" r:id="rId6" imgW="1282700" imgH="393700" progId="Equation.3">
                  <p:embed/>
                  <p:pic>
                    <p:nvPicPr>
                      <p:cNvPr id="1843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13" y="3900056"/>
                        <a:ext cx="2587625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78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843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377020"/>
              </p:ext>
            </p:extLst>
          </p:nvPr>
        </p:nvGraphicFramePr>
        <p:xfrm>
          <a:off x="2786062" y="5312136"/>
          <a:ext cx="359568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2" name="Equazione" r:id="rId8" imgW="1651000" imgH="393700" progId="Equation.3">
                  <p:embed/>
                </p:oleObj>
              </mc:Choice>
              <mc:Fallback>
                <p:oleObj name="Equazione" r:id="rId8" imgW="1651000" imgH="393700" progId="Equation.3">
                  <p:embed/>
                  <p:pic>
                    <p:nvPicPr>
                      <p:cNvPr id="1843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62" y="5312136"/>
                        <a:ext cx="3595688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5" name="CasellaDiTesto 12"/>
          <p:cNvSpPr txBox="1">
            <a:spLocks noChangeArrowheads="1"/>
          </p:cNvSpPr>
          <p:nvPr/>
        </p:nvSpPr>
        <p:spPr bwMode="auto">
          <a:xfrm>
            <a:off x="1285875" y="4740636"/>
            <a:ext cx="46434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dirty="0"/>
              <a:t>Prezzo nel duopolio di </a:t>
            </a:r>
            <a:r>
              <a:rPr lang="it-IT" altLang="it-IT" sz="2400" dirty="0" err="1"/>
              <a:t>Stackelberg</a:t>
            </a:r>
            <a:endParaRPr lang="it-IT" altLang="it-IT" sz="2400" dirty="0"/>
          </a:p>
        </p:txBody>
      </p:sp>
    </p:spTree>
    <p:extLst>
      <p:ext uri="{BB962C8B-B14F-4D97-AF65-F5344CB8AC3E}">
        <p14:creationId xmlns:p14="http://schemas.microsoft.com/office/powerpoint/2010/main" val="289270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build="p"/>
      <p:bldP spid="18441" grpId="0" animBg="1"/>
      <p:bldP spid="18442" grpId="0"/>
      <p:bldP spid="1844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Grafico</a:t>
            </a:r>
            <a:endParaRPr lang="it-IT" dirty="0"/>
          </a:p>
        </p:txBody>
      </p:sp>
      <p:sp>
        <p:nvSpPr>
          <p:cNvPr id="77827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DC4CE3C-471B-425C-9376-A9C4A9B77353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37</a:t>
            </a:fld>
            <a:endParaRPr lang="it-IT" altLang="it-IT" sz="1400"/>
          </a:p>
        </p:txBody>
      </p:sp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928688" y="1928813"/>
            <a:ext cx="4929187" cy="4214812"/>
            <a:chOff x="3151" y="2137"/>
            <a:chExt cx="5767" cy="4777"/>
          </a:xfrm>
        </p:grpSpPr>
        <p:cxnSp>
          <p:nvCxnSpPr>
            <p:cNvPr id="77830" name="AutoShape 2"/>
            <p:cNvCxnSpPr>
              <a:cxnSpLocks noChangeShapeType="1"/>
            </p:cNvCxnSpPr>
            <p:nvPr/>
          </p:nvCxnSpPr>
          <p:spPr bwMode="auto">
            <a:xfrm flipV="1">
              <a:off x="3871" y="2214"/>
              <a:ext cx="1" cy="3883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831" name="AutoShape 3"/>
            <p:cNvCxnSpPr>
              <a:cxnSpLocks noChangeShapeType="1"/>
            </p:cNvCxnSpPr>
            <p:nvPr/>
          </p:nvCxnSpPr>
          <p:spPr bwMode="auto">
            <a:xfrm>
              <a:off x="3871" y="6097"/>
              <a:ext cx="4590" cy="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832" name="AutoShape 4"/>
            <p:cNvCxnSpPr>
              <a:cxnSpLocks noChangeShapeType="1"/>
            </p:cNvCxnSpPr>
            <p:nvPr/>
          </p:nvCxnSpPr>
          <p:spPr bwMode="auto">
            <a:xfrm flipH="1" flipV="1">
              <a:off x="3871" y="4297"/>
              <a:ext cx="3600" cy="1800"/>
            </a:xfrm>
            <a:prstGeom prst="straightConnector1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833" name="AutoShape 5"/>
            <p:cNvCxnSpPr>
              <a:cxnSpLocks noChangeShapeType="1"/>
            </p:cNvCxnSpPr>
            <p:nvPr/>
          </p:nvCxnSpPr>
          <p:spPr bwMode="auto">
            <a:xfrm>
              <a:off x="3872" y="2497"/>
              <a:ext cx="1800" cy="360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7834" name="Text Box 6"/>
            <p:cNvSpPr txBox="1">
              <a:spLocks noChangeArrowheads="1"/>
            </p:cNvSpPr>
            <p:nvPr/>
          </p:nvSpPr>
          <p:spPr bwMode="auto">
            <a:xfrm>
              <a:off x="3151" y="2137"/>
              <a:ext cx="72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2000" b="1" i="1">
                  <a:latin typeface="Calibri" panose="020F0502020204030204" pitchFamily="34" charset="0"/>
                </a:rPr>
                <a:t>Q</a:t>
              </a:r>
              <a:r>
                <a:rPr lang="it-IT" altLang="it-IT" sz="2000" b="1" baseline="-25000">
                  <a:latin typeface="Calibri" panose="020F0502020204030204" pitchFamily="34" charset="0"/>
                </a:rPr>
                <a:t>L</a:t>
              </a:r>
              <a:endParaRPr lang="it-IT" altLang="it-IT" sz="4400"/>
            </a:p>
          </p:txBody>
        </p:sp>
        <p:sp>
          <p:nvSpPr>
            <p:cNvPr id="77835" name="Text Box 7"/>
            <p:cNvSpPr txBox="1">
              <a:spLocks noChangeArrowheads="1"/>
            </p:cNvSpPr>
            <p:nvPr/>
          </p:nvSpPr>
          <p:spPr bwMode="auto">
            <a:xfrm>
              <a:off x="7778" y="6285"/>
              <a:ext cx="1140" cy="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2000" b="1" i="1">
                  <a:latin typeface="Calibri" panose="020F0502020204030204" pitchFamily="34" charset="0"/>
                </a:rPr>
                <a:t>Q</a:t>
              </a:r>
              <a:r>
                <a:rPr lang="it-IT" altLang="it-IT" sz="2000" b="1" baseline="-25000">
                  <a:latin typeface="Calibri" panose="020F0502020204030204" pitchFamily="34" charset="0"/>
                </a:rPr>
                <a:t>F</a:t>
              </a:r>
              <a:endParaRPr lang="it-IT" altLang="it-IT" sz="4400"/>
            </a:p>
          </p:txBody>
        </p:sp>
        <p:sp>
          <p:nvSpPr>
            <p:cNvPr id="77836" name="Text Box 8"/>
            <p:cNvSpPr txBox="1">
              <a:spLocks noChangeArrowheads="1"/>
            </p:cNvSpPr>
            <p:nvPr/>
          </p:nvSpPr>
          <p:spPr bwMode="auto">
            <a:xfrm>
              <a:off x="6488" y="5295"/>
              <a:ext cx="1455" cy="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2000" b="1" i="1">
                  <a:latin typeface="Calibri" panose="020F0502020204030204" pitchFamily="34" charset="0"/>
                </a:rPr>
                <a:t>R</a:t>
              </a:r>
              <a:r>
                <a:rPr lang="it-IT" altLang="it-IT" sz="2000" b="1" baseline="-25000">
                  <a:latin typeface="Calibri" panose="020F0502020204030204" pitchFamily="34" charset="0"/>
                </a:rPr>
                <a:t>A</a:t>
              </a:r>
              <a:endParaRPr lang="it-IT" altLang="it-IT" sz="4400"/>
            </a:p>
          </p:txBody>
        </p:sp>
        <p:sp>
          <p:nvSpPr>
            <p:cNvPr id="77837" name="Text Box 9"/>
            <p:cNvSpPr txBox="1">
              <a:spLocks noChangeArrowheads="1"/>
            </p:cNvSpPr>
            <p:nvPr/>
          </p:nvSpPr>
          <p:spPr bwMode="auto">
            <a:xfrm>
              <a:off x="4257" y="2764"/>
              <a:ext cx="1244" cy="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2000" b="1" i="1">
                  <a:latin typeface="Calibri" panose="020F0502020204030204" pitchFamily="34" charset="0"/>
                </a:rPr>
                <a:t>R</a:t>
              </a:r>
              <a:r>
                <a:rPr lang="it-IT" altLang="it-IT" sz="2000" b="1" baseline="-25000">
                  <a:latin typeface="Calibri" panose="020F0502020204030204" pitchFamily="34" charset="0"/>
                </a:rPr>
                <a:t>B</a:t>
              </a:r>
              <a:endParaRPr lang="it-IT" altLang="it-IT" sz="4400"/>
            </a:p>
          </p:txBody>
        </p:sp>
        <p:cxnSp>
          <p:nvCxnSpPr>
            <p:cNvPr id="77838" name="AutoShape 10"/>
            <p:cNvCxnSpPr>
              <a:cxnSpLocks noChangeShapeType="1"/>
            </p:cNvCxnSpPr>
            <p:nvPr/>
          </p:nvCxnSpPr>
          <p:spPr bwMode="auto">
            <a:xfrm flipH="1">
              <a:off x="3871" y="4905"/>
              <a:ext cx="119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839" name="AutoShape 11"/>
            <p:cNvCxnSpPr>
              <a:cxnSpLocks noChangeShapeType="1"/>
            </p:cNvCxnSpPr>
            <p:nvPr/>
          </p:nvCxnSpPr>
          <p:spPr bwMode="auto">
            <a:xfrm>
              <a:off x="5070" y="4905"/>
              <a:ext cx="0" cy="119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7840" name="Text Box 12"/>
            <p:cNvSpPr txBox="1">
              <a:spLocks noChangeArrowheads="1"/>
            </p:cNvSpPr>
            <p:nvPr/>
          </p:nvSpPr>
          <p:spPr bwMode="auto">
            <a:xfrm>
              <a:off x="3151" y="4755"/>
              <a:ext cx="916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2000" b="1" i="1">
                  <a:latin typeface="Calibri" panose="020F0502020204030204" pitchFamily="34" charset="0"/>
                </a:rPr>
                <a:t>Q</a:t>
              </a:r>
              <a:r>
                <a:rPr lang="it-IT" altLang="it-IT" sz="2000" b="1" baseline="-25000">
                  <a:latin typeface="Calibri" panose="020F0502020204030204" pitchFamily="34" charset="0"/>
                </a:rPr>
                <a:t>A</a:t>
              </a:r>
              <a:endParaRPr lang="it-IT" altLang="it-IT" sz="4400"/>
            </a:p>
          </p:txBody>
        </p:sp>
        <p:sp>
          <p:nvSpPr>
            <p:cNvPr id="77841" name="Text Box 13"/>
            <p:cNvSpPr txBox="1">
              <a:spLocks noChangeArrowheads="1"/>
            </p:cNvSpPr>
            <p:nvPr/>
          </p:nvSpPr>
          <p:spPr bwMode="auto">
            <a:xfrm>
              <a:off x="4921" y="6099"/>
              <a:ext cx="915" cy="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2000" b="1" i="1">
                  <a:latin typeface="Calibri" panose="020F0502020204030204" pitchFamily="34" charset="0"/>
                </a:rPr>
                <a:t>Q</a:t>
              </a:r>
              <a:r>
                <a:rPr lang="it-IT" altLang="it-IT" sz="2000" b="1" baseline="-25000">
                  <a:latin typeface="Calibri" panose="020F0502020204030204" pitchFamily="34" charset="0"/>
                </a:rPr>
                <a:t>B</a:t>
              </a:r>
              <a:endParaRPr lang="it-IT" altLang="it-IT" sz="4400"/>
            </a:p>
          </p:txBody>
        </p:sp>
        <p:cxnSp>
          <p:nvCxnSpPr>
            <p:cNvPr id="77842" name="AutoShape 14"/>
            <p:cNvCxnSpPr>
              <a:cxnSpLocks noChangeShapeType="1"/>
            </p:cNvCxnSpPr>
            <p:nvPr/>
          </p:nvCxnSpPr>
          <p:spPr bwMode="auto">
            <a:xfrm>
              <a:off x="3871" y="4297"/>
              <a:ext cx="90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7843" name="Freeform 15"/>
            <p:cNvSpPr>
              <a:spLocks/>
            </p:cNvSpPr>
            <p:nvPr/>
          </p:nvSpPr>
          <p:spPr bwMode="auto">
            <a:xfrm>
              <a:off x="4785" y="4290"/>
              <a:ext cx="0" cy="1801"/>
            </a:xfrm>
            <a:custGeom>
              <a:avLst/>
              <a:gdLst>
                <a:gd name="T0" fmla="*/ 0 w 1"/>
                <a:gd name="T1" fmla="*/ 0 h 1800"/>
                <a:gd name="T2" fmla="*/ 0 w 1"/>
                <a:gd name="T3" fmla="*/ 1803 h 1800"/>
                <a:gd name="T4" fmla="*/ 0 60000 65536"/>
                <a:gd name="T5" fmla="*/ 0 60000 65536"/>
                <a:gd name="T6" fmla="*/ 0 w 1"/>
                <a:gd name="T7" fmla="*/ 0 h 1800"/>
                <a:gd name="T8" fmla="*/ 0 w 1"/>
                <a:gd name="T9" fmla="*/ 1800 h 18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800">
                  <a:moveTo>
                    <a:pt x="0" y="0"/>
                  </a:moveTo>
                  <a:cubicBezTo>
                    <a:pt x="0" y="600"/>
                    <a:pt x="0" y="1200"/>
                    <a:pt x="0" y="180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77844" name="Text Box 16"/>
            <p:cNvSpPr txBox="1">
              <a:spLocks noChangeArrowheads="1"/>
            </p:cNvSpPr>
            <p:nvPr/>
          </p:nvSpPr>
          <p:spPr bwMode="auto">
            <a:xfrm>
              <a:off x="3151" y="4038"/>
              <a:ext cx="917" cy="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2000" b="1" i="1">
                  <a:latin typeface="Calibri" panose="020F0502020204030204" pitchFamily="34" charset="0"/>
                </a:rPr>
                <a:t>Q</a:t>
              </a:r>
              <a:r>
                <a:rPr lang="it-IT" altLang="it-IT" sz="2000" b="1" baseline="-25000">
                  <a:latin typeface="Calibri" panose="020F0502020204030204" pitchFamily="34" charset="0"/>
                </a:rPr>
                <a:t>L</a:t>
              </a:r>
              <a:endParaRPr lang="it-IT" altLang="it-IT" sz="4400"/>
            </a:p>
          </p:txBody>
        </p:sp>
        <p:sp>
          <p:nvSpPr>
            <p:cNvPr id="77845" name="Text Box 17"/>
            <p:cNvSpPr txBox="1">
              <a:spLocks noChangeArrowheads="1"/>
            </p:cNvSpPr>
            <p:nvPr/>
          </p:nvSpPr>
          <p:spPr bwMode="auto">
            <a:xfrm>
              <a:off x="4472" y="6091"/>
              <a:ext cx="916" cy="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2000" b="1" i="1">
                  <a:latin typeface="Calibri" panose="020F0502020204030204" pitchFamily="34" charset="0"/>
                </a:rPr>
                <a:t>Q</a:t>
              </a:r>
              <a:r>
                <a:rPr lang="it-IT" altLang="it-IT" sz="2000" b="1" baseline="-25000">
                  <a:latin typeface="Calibri" panose="020F0502020204030204" pitchFamily="34" charset="0"/>
                </a:rPr>
                <a:t>F</a:t>
              </a:r>
              <a:endParaRPr lang="it-IT" altLang="it-IT" sz="4400"/>
            </a:p>
          </p:txBody>
        </p:sp>
        <p:sp>
          <p:nvSpPr>
            <p:cNvPr id="77846" name="Oval 18"/>
            <p:cNvSpPr>
              <a:spLocks noChangeArrowheads="1"/>
            </p:cNvSpPr>
            <p:nvPr/>
          </p:nvSpPr>
          <p:spPr bwMode="auto">
            <a:xfrm>
              <a:off x="4981" y="4830"/>
              <a:ext cx="152" cy="153"/>
            </a:xfrm>
            <a:prstGeom prst="ellipse">
              <a:avLst/>
            </a:prstGeom>
            <a:solidFill>
              <a:srgbClr val="002060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it-IT" altLang="it-IT" sz="2400"/>
            </a:p>
          </p:txBody>
        </p:sp>
        <p:sp>
          <p:nvSpPr>
            <p:cNvPr id="77847" name="Oval 19"/>
            <p:cNvSpPr>
              <a:spLocks noChangeArrowheads="1"/>
            </p:cNvSpPr>
            <p:nvPr/>
          </p:nvSpPr>
          <p:spPr bwMode="auto">
            <a:xfrm>
              <a:off x="4709" y="4219"/>
              <a:ext cx="152" cy="153"/>
            </a:xfrm>
            <a:prstGeom prst="ellipse">
              <a:avLst/>
            </a:prstGeom>
            <a:solidFill>
              <a:srgbClr val="002060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it-IT" altLang="it-IT" sz="2400"/>
            </a:p>
          </p:txBody>
        </p:sp>
        <p:sp>
          <p:nvSpPr>
            <p:cNvPr id="77848" name="Text Box 20"/>
            <p:cNvSpPr txBox="1">
              <a:spLocks noChangeArrowheads="1"/>
            </p:cNvSpPr>
            <p:nvPr/>
          </p:nvSpPr>
          <p:spPr bwMode="auto">
            <a:xfrm>
              <a:off x="4810" y="3939"/>
              <a:ext cx="1725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2000" b="1">
                  <a:latin typeface="Calibri" panose="020F0502020204030204" pitchFamily="34" charset="0"/>
                </a:rPr>
                <a:t>Stackelberg</a:t>
              </a:r>
              <a:endParaRPr lang="it-IT" altLang="it-IT" sz="4400"/>
            </a:p>
          </p:txBody>
        </p:sp>
        <p:sp>
          <p:nvSpPr>
            <p:cNvPr id="77849" name="Text Box 21"/>
            <p:cNvSpPr txBox="1">
              <a:spLocks noChangeArrowheads="1"/>
            </p:cNvSpPr>
            <p:nvPr/>
          </p:nvSpPr>
          <p:spPr bwMode="auto">
            <a:xfrm>
              <a:off x="5284" y="4645"/>
              <a:ext cx="1725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2000" b="1">
                  <a:latin typeface="Calibri" panose="020F0502020204030204" pitchFamily="34" charset="0"/>
                </a:rPr>
                <a:t>Cournot</a:t>
              </a:r>
              <a:endParaRPr lang="it-IT" altLang="it-IT" sz="4400"/>
            </a:p>
          </p:txBody>
        </p:sp>
      </p:grpSp>
      <p:sp>
        <p:nvSpPr>
          <p:cNvPr id="41989" name="CasellaDiTesto 25"/>
          <p:cNvSpPr txBox="1">
            <a:spLocks noChangeArrowheads="1"/>
          </p:cNvSpPr>
          <p:nvPr/>
        </p:nvSpPr>
        <p:spPr bwMode="auto">
          <a:xfrm>
            <a:off x="5572125" y="2214563"/>
            <a:ext cx="3286125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 i="1"/>
              <a:t>L</a:t>
            </a:r>
            <a:r>
              <a:rPr lang="it-IT" altLang="it-IT" sz="2800"/>
              <a:t> non tiene conto della propria curva di reazione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/>
              <a:t>La quantità complessivamente prodotta è maggiore che in Cournot.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/>
              <a:t>Il prezzo è minore</a:t>
            </a:r>
          </a:p>
        </p:txBody>
      </p:sp>
    </p:spTree>
    <p:extLst>
      <p:ext uri="{BB962C8B-B14F-4D97-AF65-F5344CB8AC3E}">
        <p14:creationId xmlns:p14="http://schemas.microsoft.com/office/powerpoint/2010/main" val="334805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Il duopolio di Bertrand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Che succede se le imprese si fanno concorrenza sul prezzo invece che sulla quantità</a:t>
            </a:r>
          </a:p>
          <a:p>
            <a:pPr>
              <a:defRPr/>
            </a:pPr>
            <a:r>
              <a:rPr lang="it-IT" dirty="0" smtClean="0"/>
              <a:t>Chi pratica il prezzo minore si prende tutta la clientela.</a:t>
            </a:r>
          </a:p>
          <a:p>
            <a:pPr>
              <a:defRPr/>
            </a:pPr>
            <a:r>
              <a:rPr lang="it-IT" dirty="0" smtClean="0"/>
              <a:t>Le imprese abbassano il prezzo fino a che </a:t>
            </a:r>
            <a:r>
              <a:rPr lang="it-IT" b="1" i="1" dirty="0" err="1" smtClean="0"/>
              <a:t>P=Cma</a:t>
            </a:r>
            <a:endParaRPr lang="it-IT" dirty="0" smtClean="0"/>
          </a:p>
          <a:p>
            <a:pPr>
              <a:defRPr/>
            </a:pPr>
            <a:r>
              <a:rPr lang="it-IT" dirty="0" smtClean="0"/>
              <a:t>Situazione simile alla </a:t>
            </a: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concorrenza</a:t>
            </a:r>
            <a:endParaRPr lang="it-IT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9876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33F15D-5D5F-4471-878C-C8787D884746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38</a:t>
            </a:fld>
            <a:endParaRPr lang="it-IT" altLang="it-IT" sz="1400"/>
          </a:p>
        </p:txBody>
      </p:sp>
    </p:spTree>
    <p:extLst>
      <p:ext uri="{BB962C8B-B14F-4D97-AF65-F5344CB8AC3E}">
        <p14:creationId xmlns:p14="http://schemas.microsoft.com/office/powerpoint/2010/main" val="167861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Collusione</a:t>
            </a:r>
            <a:endParaRPr lang="it-IT" dirty="0"/>
          </a:p>
        </p:txBody>
      </p:sp>
      <p:sp>
        <p:nvSpPr>
          <p:cNvPr id="19462" name="Segnaposto contenuto 2"/>
          <p:cNvSpPr>
            <a:spLocks noGrp="1"/>
          </p:cNvSpPr>
          <p:nvPr>
            <p:ph idx="1"/>
          </p:nvPr>
        </p:nvSpPr>
        <p:spPr>
          <a:xfrm>
            <a:off x="685800" y="1562849"/>
            <a:ext cx="7772400" cy="1876425"/>
          </a:xfrm>
        </p:spPr>
        <p:txBody>
          <a:bodyPr>
            <a:normAutofit lnSpcReduction="10000"/>
          </a:bodyPr>
          <a:lstStyle/>
          <a:p>
            <a:r>
              <a:rPr lang="it-IT" altLang="it-IT" sz="2800" dirty="0" smtClean="0"/>
              <a:t>Le imprese si accordano per massimizzare i profitti del settore</a:t>
            </a:r>
          </a:p>
          <a:p>
            <a:r>
              <a:rPr lang="it-IT" altLang="it-IT" sz="2800" dirty="0" smtClean="0"/>
              <a:t>Producono entrambe metà della quantità di monopolio</a:t>
            </a:r>
          </a:p>
        </p:txBody>
      </p:sp>
      <p:sp>
        <p:nvSpPr>
          <p:cNvPr id="81924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BCD7C7F-552A-4C74-BDA4-C9CF47C108F2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39</a:t>
            </a:fld>
            <a:endParaRPr lang="it-IT" altLang="it-IT" sz="1400"/>
          </a:p>
        </p:txBody>
      </p:sp>
      <p:sp>
        <p:nvSpPr>
          <p:cNvPr id="8192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945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788610"/>
              </p:ext>
            </p:extLst>
          </p:nvPr>
        </p:nvGraphicFramePr>
        <p:xfrm>
          <a:off x="1214438" y="3439274"/>
          <a:ext cx="142875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" name="Equazione" r:id="rId4" imgW="697894" imgH="406048" progId="Equation.3">
                  <p:embed/>
                </p:oleObj>
              </mc:Choice>
              <mc:Fallback>
                <p:oleObj name="Equazione" r:id="rId4" imgW="697894" imgH="406048" progId="Equation.3">
                  <p:embed/>
                  <p:pic>
                    <p:nvPicPr>
                      <p:cNvPr id="19458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38" y="3439274"/>
                        <a:ext cx="1428750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5" name="CasellaDiTesto 6"/>
          <p:cNvSpPr txBox="1">
            <a:spLocks noChangeArrowheads="1"/>
          </p:cNvSpPr>
          <p:nvPr/>
        </p:nvSpPr>
        <p:spPr bwMode="auto">
          <a:xfrm>
            <a:off x="1143000" y="4296524"/>
            <a:ext cx="3214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Prezzo di monopolio</a:t>
            </a:r>
          </a:p>
        </p:txBody>
      </p:sp>
      <p:sp>
        <p:nvSpPr>
          <p:cNvPr id="819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0275166"/>
              </p:ext>
            </p:extLst>
          </p:nvPr>
        </p:nvGraphicFramePr>
        <p:xfrm>
          <a:off x="4143375" y="4153649"/>
          <a:ext cx="1500188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Equazione" r:id="rId6" imgW="787058" imgH="406224" progId="Equation.3">
                  <p:embed/>
                </p:oleObj>
              </mc:Choice>
              <mc:Fallback>
                <p:oleObj name="Equazione" r:id="rId6" imgW="787058" imgH="406224" progId="Equation.3">
                  <p:embed/>
                  <p:pic>
                    <p:nvPicPr>
                      <p:cNvPr id="1945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75" y="4153649"/>
                        <a:ext cx="1500188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7" name="CasellaDiTesto 9"/>
          <p:cNvSpPr txBox="1">
            <a:spLocks noChangeArrowheads="1"/>
          </p:cNvSpPr>
          <p:nvPr/>
        </p:nvSpPr>
        <p:spPr bwMode="auto">
          <a:xfrm>
            <a:off x="1143000" y="4868024"/>
            <a:ext cx="5572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Ciascuna ha metà del profitto di monopolio</a:t>
            </a:r>
          </a:p>
        </p:txBody>
      </p:sp>
      <p:sp>
        <p:nvSpPr>
          <p:cNvPr id="8193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400"/>
          </a:p>
        </p:txBody>
      </p:sp>
      <p:graphicFrame>
        <p:nvGraphicFramePr>
          <p:cNvPr id="1946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4359974"/>
              </p:ext>
            </p:extLst>
          </p:nvPr>
        </p:nvGraphicFramePr>
        <p:xfrm>
          <a:off x="1214438" y="5439524"/>
          <a:ext cx="172085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6" name="Equazione" r:id="rId8" imgW="876300" imgH="419100" progId="Equation.3">
                  <p:embed/>
                </p:oleObj>
              </mc:Choice>
              <mc:Fallback>
                <p:oleObj name="Equazione" r:id="rId8" imgW="876300" imgH="419100" progId="Equation.3">
                  <p:embed/>
                  <p:pic>
                    <p:nvPicPr>
                      <p:cNvPr id="1946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38" y="5439524"/>
                        <a:ext cx="1720850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791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build="p"/>
      <p:bldP spid="19465" grpId="0"/>
      <p:bldP spid="194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66CA9D4-51B2-4477-8AC1-F13E1F985E54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it-IT" altLang="it-IT" sz="140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Limiti dell’analisi 2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62545"/>
            <a:ext cx="7772400" cy="1676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Ipotesi dell’andamento ad U dei costi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Solo in questo caso è possibile l’analisi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Costi medi decrescenti-prezzo dato-quantità infinita</a:t>
            </a: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79515"/>
              </p:ext>
            </p:extLst>
          </p:nvPr>
        </p:nvGraphicFramePr>
        <p:xfrm>
          <a:off x="2383690" y="3152775"/>
          <a:ext cx="4267200" cy="320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4" imgW="3590544" imgH="2695956" progId="Word.Picture.8">
                  <p:embed/>
                </p:oleObj>
              </mc:Choice>
              <mc:Fallback>
                <p:oleObj r:id="rId4" imgW="3590544" imgH="2695956" progId="Word.Picture.8">
                  <p:embed/>
                  <p:pic>
                    <p:nvPicPr>
                      <p:cNvPr id="102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3690" y="3152775"/>
                        <a:ext cx="4267200" cy="3203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853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Instabilità della collusione</a:t>
            </a:r>
            <a:endParaRPr lang="it-IT" dirty="0"/>
          </a:p>
        </p:txBody>
      </p:sp>
      <p:sp>
        <p:nvSpPr>
          <p:cNvPr id="44035" name="Segnaposto contenuto 2"/>
          <p:cNvSpPr>
            <a:spLocks noGrp="1"/>
          </p:cNvSpPr>
          <p:nvPr>
            <p:ph idx="1"/>
          </p:nvPr>
        </p:nvSpPr>
        <p:spPr>
          <a:xfrm>
            <a:off x="685800" y="1652298"/>
            <a:ext cx="7772400" cy="1019175"/>
          </a:xfrm>
        </p:spPr>
        <p:txBody>
          <a:bodyPr/>
          <a:lstStyle/>
          <a:p>
            <a:r>
              <a:rPr lang="it-IT" altLang="it-IT" sz="2800" dirty="0" smtClean="0"/>
              <a:t>Le imprese hanno convenienza a defezionare per avere profitti più alti</a:t>
            </a:r>
          </a:p>
        </p:txBody>
      </p:sp>
      <p:sp>
        <p:nvSpPr>
          <p:cNvPr id="83972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658C6FC-9D30-4529-BFBA-B9EF4C063E87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40</a:t>
            </a:fld>
            <a:endParaRPr lang="it-IT" altLang="it-IT" sz="140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857250" y="2957223"/>
            <a:ext cx="4214813" cy="3357563"/>
            <a:chOff x="3150" y="2138"/>
            <a:chExt cx="5767" cy="4777"/>
          </a:xfrm>
        </p:grpSpPr>
        <p:cxnSp>
          <p:nvCxnSpPr>
            <p:cNvPr id="83975" name="AutoShape 3"/>
            <p:cNvCxnSpPr>
              <a:cxnSpLocks noChangeShapeType="1"/>
            </p:cNvCxnSpPr>
            <p:nvPr/>
          </p:nvCxnSpPr>
          <p:spPr bwMode="auto">
            <a:xfrm flipV="1">
              <a:off x="3870" y="2215"/>
              <a:ext cx="1" cy="3883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976" name="AutoShape 4"/>
            <p:cNvCxnSpPr>
              <a:cxnSpLocks noChangeShapeType="1"/>
            </p:cNvCxnSpPr>
            <p:nvPr/>
          </p:nvCxnSpPr>
          <p:spPr bwMode="auto">
            <a:xfrm>
              <a:off x="3870" y="6098"/>
              <a:ext cx="4590" cy="2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977" name="AutoShape 5"/>
            <p:cNvCxnSpPr>
              <a:cxnSpLocks noChangeShapeType="1"/>
            </p:cNvCxnSpPr>
            <p:nvPr/>
          </p:nvCxnSpPr>
          <p:spPr bwMode="auto">
            <a:xfrm flipH="1" flipV="1">
              <a:off x="3870" y="4298"/>
              <a:ext cx="3600" cy="1800"/>
            </a:xfrm>
            <a:prstGeom prst="straightConnector1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978" name="AutoShape 6"/>
            <p:cNvCxnSpPr>
              <a:cxnSpLocks noChangeShapeType="1"/>
            </p:cNvCxnSpPr>
            <p:nvPr/>
          </p:nvCxnSpPr>
          <p:spPr bwMode="auto">
            <a:xfrm>
              <a:off x="3871" y="2498"/>
              <a:ext cx="1800" cy="360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3979" name="Text Box 7"/>
            <p:cNvSpPr txBox="1">
              <a:spLocks noChangeArrowheads="1"/>
            </p:cNvSpPr>
            <p:nvPr/>
          </p:nvSpPr>
          <p:spPr bwMode="auto">
            <a:xfrm>
              <a:off x="3150" y="2138"/>
              <a:ext cx="72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1800" b="1" i="1">
                  <a:latin typeface="Calibri" panose="020F0502020204030204" pitchFamily="34" charset="0"/>
                </a:rPr>
                <a:t>Q</a:t>
              </a:r>
              <a:r>
                <a:rPr lang="it-IT" altLang="it-IT" sz="1800" b="1" baseline="-25000">
                  <a:latin typeface="Calibri" panose="020F0502020204030204" pitchFamily="34" charset="0"/>
                </a:rPr>
                <a:t>A</a:t>
              </a:r>
              <a:endParaRPr lang="it-IT" altLang="it-IT" sz="4000"/>
            </a:p>
          </p:txBody>
        </p:sp>
        <p:sp>
          <p:nvSpPr>
            <p:cNvPr id="83980" name="Text Box 8"/>
            <p:cNvSpPr txBox="1">
              <a:spLocks noChangeArrowheads="1"/>
            </p:cNvSpPr>
            <p:nvPr/>
          </p:nvSpPr>
          <p:spPr bwMode="auto">
            <a:xfrm>
              <a:off x="7777" y="6286"/>
              <a:ext cx="1140" cy="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2000" b="1" i="1">
                  <a:latin typeface="Calibri" panose="020F0502020204030204" pitchFamily="34" charset="0"/>
                </a:rPr>
                <a:t>Q</a:t>
              </a:r>
              <a:r>
                <a:rPr lang="it-IT" altLang="it-IT" sz="2000" b="1" baseline="-25000">
                  <a:latin typeface="Calibri" panose="020F0502020204030204" pitchFamily="34" charset="0"/>
                </a:rPr>
                <a:t>B</a:t>
              </a:r>
              <a:endParaRPr lang="it-IT" altLang="it-IT" sz="4400"/>
            </a:p>
          </p:txBody>
        </p:sp>
        <p:sp>
          <p:nvSpPr>
            <p:cNvPr id="83981" name="Text Box 9"/>
            <p:cNvSpPr txBox="1">
              <a:spLocks noChangeArrowheads="1"/>
            </p:cNvSpPr>
            <p:nvPr/>
          </p:nvSpPr>
          <p:spPr bwMode="auto">
            <a:xfrm>
              <a:off x="6473" y="5187"/>
              <a:ext cx="1455" cy="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1800" b="1" i="1">
                  <a:latin typeface="Calibri" panose="020F0502020204030204" pitchFamily="34" charset="0"/>
                </a:rPr>
                <a:t>R</a:t>
              </a:r>
              <a:r>
                <a:rPr lang="it-IT" altLang="it-IT" sz="1800" b="1" baseline="-25000">
                  <a:latin typeface="Calibri" panose="020F0502020204030204" pitchFamily="34" charset="0"/>
                </a:rPr>
                <a:t>A</a:t>
              </a:r>
              <a:endParaRPr lang="it-IT" altLang="it-IT" sz="4000"/>
            </a:p>
          </p:txBody>
        </p:sp>
        <p:sp>
          <p:nvSpPr>
            <p:cNvPr id="83982" name="Text Box 10"/>
            <p:cNvSpPr txBox="1">
              <a:spLocks noChangeArrowheads="1"/>
            </p:cNvSpPr>
            <p:nvPr/>
          </p:nvSpPr>
          <p:spPr bwMode="auto">
            <a:xfrm>
              <a:off x="4127" y="2748"/>
              <a:ext cx="1244" cy="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2000" b="1" i="1">
                  <a:latin typeface="Calibri" panose="020F0502020204030204" pitchFamily="34" charset="0"/>
                </a:rPr>
                <a:t>R</a:t>
              </a:r>
              <a:r>
                <a:rPr lang="it-IT" altLang="it-IT" sz="2000" b="1" baseline="-25000">
                  <a:latin typeface="Calibri" panose="020F0502020204030204" pitchFamily="34" charset="0"/>
                </a:rPr>
                <a:t>B</a:t>
              </a:r>
              <a:endParaRPr lang="it-IT" altLang="it-IT" sz="4400"/>
            </a:p>
          </p:txBody>
        </p:sp>
        <p:sp>
          <p:nvSpPr>
            <p:cNvPr id="83983" name="Text Box 11"/>
            <p:cNvSpPr txBox="1">
              <a:spLocks noChangeArrowheads="1"/>
            </p:cNvSpPr>
            <p:nvPr/>
          </p:nvSpPr>
          <p:spPr bwMode="auto">
            <a:xfrm>
              <a:off x="3150" y="5018"/>
              <a:ext cx="916" cy="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2000" b="1" i="1">
                  <a:latin typeface="Calibri" panose="020F0502020204030204" pitchFamily="34" charset="0"/>
                </a:rPr>
                <a:t>Q</a:t>
              </a:r>
              <a:r>
                <a:rPr lang="it-IT" altLang="it-IT" sz="2000" b="1" baseline="-25000">
                  <a:latin typeface="Calibri" panose="020F0502020204030204" pitchFamily="34" charset="0"/>
                </a:rPr>
                <a:t>A</a:t>
              </a:r>
              <a:r>
                <a:rPr lang="it-IT" altLang="it-IT" sz="2000" b="1" baseline="30000">
                  <a:latin typeface="Calibri" panose="020F0502020204030204" pitchFamily="34" charset="0"/>
                </a:rPr>
                <a:t>C</a:t>
              </a:r>
              <a:endParaRPr lang="it-IT" altLang="it-IT" sz="4400"/>
            </a:p>
          </p:txBody>
        </p:sp>
        <p:sp>
          <p:nvSpPr>
            <p:cNvPr id="83984" name="Text Box 12"/>
            <p:cNvSpPr txBox="1">
              <a:spLocks noChangeArrowheads="1"/>
            </p:cNvSpPr>
            <p:nvPr/>
          </p:nvSpPr>
          <p:spPr bwMode="auto">
            <a:xfrm>
              <a:off x="4410" y="6098"/>
              <a:ext cx="917" cy="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2000" b="1" i="1">
                  <a:latin typeface="Calibri" panose="020F0502020204030204" pitchFamily="34" charset="0"/>
                </a:rPr>
                <a:t>Q</a:t>
              </a:r>
              <a:r>
                <a:rPr lang="it-IT" altLang="it-IT" sz="2000" b="1" baseline="-25000">
                  <a:latin typeface="Calibri" panose="020F0502020204030204" pitchFamily="34" charset="0"/>
                </a:rPr>
                <a:t>B</a:t>
              </a:r>
              <a:r>
                <a:rPr lang="it-IT" altLang="it-IT" sz="2000" b="1" baseline="30000">
                  <a:latin typeface="Calibri" panose="020F0502020204030204" pitchFamily="34" charset="0"/>
                </a:rPr>
                <a:t>C</a:t>
              </a:r>
              <a:endParaRPr lang="it-IT" altLang="it-IT" sz="4400"/>
            </a:p>
          </p:txBody>
        </p:sp>
        <p:sp>
          <p:nvSpPr>
            <p:cNvPr id="83985" name="Freeform 13"/>
            <p:cNvSpPr>
              <a:spLocks/>
            </p:cNvSpPr>
            <p:nvPr/>
          </p:nvSpPr>
          <p:spPr bwMode="auto">
            <a:xfrm>
              <a:off x="4754" y="4711"/>
              <a:ext cx="17" cy="1387"/>
            </a:xfrm>
            <a:custGeom>
              <a:avLst/>
              <a:gdLst>
                <a:gd name="T0" fmla="*/ 0 w 1"/>
                <a:gd name="T1" fmla="*/ 0 h 1800"/>
                <a:gd name="T2" fmla="*/ 0 w 1"/>
                <a:gd name="T3" fmla="*/ 824 h 1800"/>
                <a:gd name="T4" fmla="*/ 0 60000 65536"/>
                <a:gd name="T5" fmla="*/ 0 60000 65536"/>
                <a:gd name="T6" fmla="*/ 0 w 1"/>
                <a:gd name="T7" fmla="*/ 0 h 1800"/>
                <a:gd name="T8" fmla="*/ 1 w 1"/>
                <a:gd name="T9" fmla="*/ 1800 h 18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800">
                  <a:moveTo>
                    <a:pt x="0" y="0"/>
                  </a:moveTo>
                  <a:cubicBezTo>
                    <a:pt x="0" y="750"/>
                    <a:pt x="0" y="1500"/>
                    <a:pt x="0" y="180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3986" name="Freeform 14"/>
            <p:cNvSpPr>
              <a:spLocks/>
            </p:cNvSpPr>
            <p:nvPr/>
          </p:nvSpPr>
          <p:spPr bwMode="auto">
            <a:xfrm>
              <a:off x="3870" y="4733"/>
              <a:ext cx="900" cy="1"/>
            </a:xfrm>
            <a:custGeom>
              <a:avLst/>
              <a:gdLst>
                <a:gd name="T0" fmla="*/ 900 w 900"/>
                <a:gd name="T1" fmla="*/ 0 h 1"/>
                <a:gd name="T2" fmla="*/ 0 w 900"/>
                <a:gd name="T3" fmla="*/ 0 h 1"/>
                <a:gd name="T4" fmla="*/ 0 60000 65536"/>
                <a:gd name="T5" fmla="*/ 0 60000 65536"/>
                <a:gd name="T6" fmla="*/ 0 w 900"/>
                <a:gd name="T7" fmla="*/ 0 h 1"/>
                <a:gd name="T8" fmla="*/ 900 w 900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00" h="1">
                  <a:moveTo>
                    <a:pt x="900" y="0"/>
                  </a:moveTo>
                  <a:cubicBezTo>
                    <a:pt x="525" y="0"/>
                    <a:pt x="150" y="0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3987" name="Text Box 15"/>
            <p:cNvSpPr txBox="1">
              <a:spLocks noChangeArrowheads="1"/>
            </p:cNvSpPr>
            <p:nvPr/>
          </p:nvSpPr>
          <p:spPr bwMode="auto">
            <a:xfrm>
              <a:off x="3150" y="4478"/>
              <a:ext cx="916" cy="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2000" b="1" i="1">
                  <a:latin typeface="Calibri" panose="020F0502020204030204" pitchFamily="34" charset="0"/>
                </a:rPr>
                <a:t>Q</a:t>
              </a:r>
              <a:r>
                <a:rPr lang="it-IT" altLang="it-IT" sz="2000" b="1" baseline="-25000">
                  <a:latin typeface="Calibri" panose="020F0502020204030204" pitchFamily="34" charset="0"/>
                </a:rPr>
                <a:t>A</a:t>
              </a:r>
              <a:r>
                <a:rPr lang="it-IT" altLang="it-IT" sz="2000" b="1" baseline="30000">
                  <a:latin typeface="Calibri" panose="020F0502020204030204" pitchFamily="34" charset="0"/>
                </a:rPr>
                <a:t>D</a:t>
              </a:r>
              <a:endParaRPr lang="it-IT" altLang="it-IT" sz="4400"/>
            </a:p>
          </p:txBody>
        </p:sp>
        <p:sp>
          <p:nvSpPr>
            <p:cNvPr id="83988" name="Text Box 16"/>
            <p:cNvSpPr txBox="1">
              <a:spLocks noChangeArrowheads="1"/>
            </p:cNvSpPr>
            <p:nvPr/>
          </p:nvSpPr>
          <p:spPr bwMode="auto">
            <a:xfrm>
              <a:off x="5007" y="6102"/>
              <a:ext cx="917" cy="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ts val="1000"/>
                </a:spcAft>
                <a:buFontTx/>
                <a:buNone/>
              </a:pPr>
              <a:r>
                <a:rPr lang="it-IT" altLang="it-IT" sz="2000" b="1" i="1">
                  <a:latin typeface="Calibri" panose="020F0502020204030204" pitchFamily="34" charset="0"/>
                </a:rPr>
                <a:t>Q</a:t>
              </a:r>
              <a:r>
                <a:rPr lang="it-IT" altLang="it-IT" sz="2000" b="1" baseline="-25000">
                  <a:latin typeface="Calibri" panose="020F0502020204030204" pitchFamily="34" charset="0"/>
                </a:rPr>
                <a:t>B</a:t>
              </a:r>
              <a:r>
                <a:rPr lang="it-IT" altLang="it-IT" sz="2000" b="1" baseline="30000">
                  <a:latin typeface="Calibri" panose="020F0502020204030204" pitchFamily="34" charset="0"/>
                </a:rPr>
                <a:t>D</a:t>
              </a:r>
              <a:endParaRPr lang="it-IT" altLang="it-IT" sz="4400"/>
            </a:p>
          </p:txBody>
        </p:sp>
        <p:sp>
          <p:nvSpPr>
            <p:cNvPr id="83989" name="Freeform 17"/>
            <p:cNvSpPr>
              <a:spLocks/>
            </p:cNvSpPr>
            <p:nvPr/>
          </p:nvSpPr>
          <p:spPr bwMode="auto">
            <a:xfrm>
              <a:off x="5220" y="5198"/>
              <a:ext cx="1" cy="900"/>
            </a:xfrm>
            <a:custGeom>
              <a:avLst/>
              <a:gdLst>
                <a:gd name="T0" fmla="*/ 0 w 1"/>
                <a:gd name="T1" fmla="*/ 0 h 900"/>
                <a:gd name="T2" fmla="*/ 0 w 1"/>
                <a:gd name="T3" fmla="*/ 900 h 900"/>
                <a:gd name="T4" fmla="*/ 0 60000 65536"/>
                <a:gd name="T5" fmla="*/ 0 60000 65536"/>
                <a:gd name="T6" fmla="*/ 0 w 1"/>
                <a:gd name="T7" fmla="*/ 0 h 900"/>
                <a:gd name="T8" fmla="*/ 1 w 1"/>
                <a:gd name="T9" fmla="*/ 900 h 9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900">
                  <a:moveTo>
                    <a:pt x="0" y="0"/>
                  </a:moveTo>
                  <a:cubicBezTo>
                    <a:pt x="0" y="375"/>
                    <a:pt x="0" y="750"/>
                    <a:pt x="0" y="90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3990" name="Freeform 18"/>
            <p:cNvSpPr>
              <a:spLocks/>
            </p:cNvSpPr>
            <p:nvPr/>
          </p:nvSpPr>
          <p:spPr bwMode="auto">
            <a:xfrm>
              <a:off x="3869" y="5174"/>
              <a:ext cx="1350" cy="17"/>
            </a:xfrm>
            <a:custGeom>
              <a:avLst/>
              <a:gdLst>
                <a:gd name="T0" fmla="*/ 1350 w 1350"/>
                <a:gd name="T1" fmla="*/ 17 h 17"/>
                <a:gd name="T2" fmla="*/ 0 w 1350"/>
                <a:gd name="T3" fmla="*/ 2 h 17"/>
                <a:gd name="T4" fmla="*/ 0 60000 65536"/>
                <a:gd name="T5" fmla="*/ 0 60000 65536"/>
                <a:gd name="T6" fmla="*/ 0 w 1350"/>
                <a:gd name="T7" fmla="*/ 0 h 17"/>
                <a:gd name="T8" fmla="*/ 1350 w 1350"/>
                <a:gd name="T9" fmla="*/ 17 h 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50" h="17">
                  <a:moveTo>
                    <a:pt x="1350" y="17"/>
                  </a:moveTo>
                  <a:cubicBezTo>
                    <a:pt x="230" y="0"/>
                    <a:pt x="680" y="2"/>
                    <a:pt x="0" y="2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3991" name="Oval 19"/>
            <p:cNvSpPr>
              <a:spLocks noChangeArrowheads="1"/>
            </p:cNvSpPr>
            <p:nvPr/>
          </p:nvSpPr>
          <p:spPr bwMode="auto">
            <a:xfrm>
              <a:off x="4662" y="4659"/>
              <a:ext cx="152" cy="152"/>
            </a:xfrm>
            <a:prstGeom prst="ellipse">
              <a:avLst/>
            </a:prstGeom>
            <a:solidFill>
              <a:srgbClr val="365F91"/>
            </a:solidFill>
            <a:ln w="12700">
              <a:solidFill>
                <a:srgbClr val="365F9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it-IT" altLang="it-IT" sz="2400"/>
            </a:p>
          </p:txBody>
        </p:sp>
        <p:sp>
          <p:nvSpPr>
            <p:cNvPr id="83992" name="Oval 20"/>
            <p:cNvSpPr>
              <a:spLocks noChangeArrowheads="1"/>
            </p:cNvSpPr>
            <p:nvPr/>
          </p:nvSpPr>
          <p:spPr bwMode="auto">
            <a:xfrm>
              <a:off x="5130" y="5099"/>
              <a:ext cx="152" cy="152"/>
            </a:xfrm>
            <a:prstGeom prst="ellipse">
              <a:avLst/>
            </a:prstGeom>
            <a:solidFill>
              <a:srgbClr val="365F91"/>
            </a:solidFill>
            <a:ln w="12700">
              <a:solidFill>
                <a:srgbClr val="365F9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it-IT" altLang="it-IT" sz="2400"/>
            </a:p>
          </p:txBody>
        </p:sp>
      </p:grpSp>
      <p:sp>
        <p:nvSpPr>
          <p:cNvPr id="44038" name="CasellaDiTesto 23"/>
          <p:cNvSpPr txBox="1">
            <a:spLocks noChangeArrowheads="1"/>
          </p:cNvSpPr>
          <p:nvPr/>
        </p:nvSpPr>
        <p:spPr bwMode="auto">
          <a:xfrm>
            <a:off x="4286250" y="2600036"/>
            <a:ext cx="4429125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 b="1" i="1"/>
              <a:t>Q</a:t>
            </a:r>
            <a:r>
              <a:rPr lang="it-IT" altLang="it-IT" sz="2400" b="1" i="1" baseline="-25000"/>
              <a:t>A</a:t>
            </a:r>
            <a:r>
              <a:rPr lang="it-IT" altLang="it-IT" sz="2400" b="1" i="1" baseline="30000"/>
              <a:t>C </a:t>
            </a:r>
            <a:r>
              <a:rPr lang="it-IT" altLang="it-IT" sz="2400" b="1" i="1"/>
              <a:t>Q</a:t>
            </a:r>
            <a:r>
              <a:rPr lang="it-IT" altLang="it-IT" sz="2400" b="1" i="1" baseline="-25000"/>
              <a:t>B</a:t>
            </a:r>
            <a:r>
              <a:rPr lang="it-IT" altLang="it-IT" sz="2400" b="1" i="1" baseline="30000"/>
              <a:t>C </a:t>
            </a:r>
            <a:r>
              <a:rPr lang="it-IT" altLang="it-IT" sz="2400"/>
              <a:t>= quantità di collusione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Dato</a:t>
            </a:r>
            <a:r>
              <a:rPr lang="it-IT" altLang="it-IT" sz="2400" b="1" i="1"/>
              <a:t> Q</a:t>
            </a:r>
            <a:r>
              <a:rPr lang="it-IT" altLang="it-IT" sz="2400" b="1" i="1" baseline="-25000"/>
              <a:t>B</a:t>
            </a:r>
            <a:r>
              <a:rPr lang="it-IT" altLang="it-IT" sz="2400" b="1" i="1" baseline="30000"/>
              <a:t>C</a:t>
            </a:r>
            <a:r>
              <a:rPr lang="it-IT" altLang="it-IT" sz="2400" b="1" i="1"/>
              <a:t> </a:t>
            </a:r>
            <a:r>
              <a:rPr lang="it-IT" altLang="it-IT" sz="2400" i="1"/>
              <a:t>A </a:t>
            </a:r>
            <a:r>
              <a:rPr lang="it-IT" altLang="it-IT" sz="2400"/>
              <a:t>ha convenienza a produrre </a:t>
            </a:r>
            <a:r>
              <a:rPr lang="it-IT" altLang="it-IT" sz="2400" b="1" i="1"/>
              <a:t>Q</a:t>
            </a:r>
            <a:r>
              <a:rPr lang="it-IT" altLang="it-IT" sz="2400" b="1" i="1" baseline="-25000"/>
              <a:t>A</a:t>
            </a:r>
            <a:r>
              <a:rPr lang="it-IT" altLang="it-IT" sz="2400" b="1" i="1" baseline="30000"/>
              <a:t>D</a:t>
            </a:r>
            <a:r>
              <a:rPr lang="it-IT" altLang="it-IT" sz="2400"/>
              <a:t>, sulla curva di reazione.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Lo stesso vale per </a:t>
            </a:r>
            <a:r>
              <a:rPr lang="it-IT" altLang="it-IT" sz="2400" i="1"/>
              <a:t>B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400"/>
              <a:t>Le imprese defezionano se non ci sono sanzioni</a:t>
            </a:r>
          </a:p>
        </p:txBody>
      </p:sp>
    </p:spTree>
    <p:extLst>
      <p:ext uri="{BB962C8B-B14F-4D97-AF65-F5344CB8AC3E}">
        <p14:creationId xmlns:p14="http://schemas.microsoft.com/office/powerpoint/2010/main" val="410134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/>
      <p:bldP spid="4403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47E7B4E-5DB8-4870-9369-EFFEC6EB1914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41</a:t>
            </a:fld>
            <a:endParaRPr lang="it-IT" altLang="it-IT" sz="140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Il principio del costo pieno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850" y="1599001"/>
            <a:ext cx="7772400" cy="1006475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it-IT" altLang="it-IT" sz="2400" dirty="0" smtClean="0"/>
              <a:t>Quando variano i costi le imprese, per mantenere un profitto proporzionale, variano di conseguenza i prezzi</a:t>
            </a:r>
          </a:p>
        </p:txBody>
      </p:sp>
      <p:graphicFrame>
        <p:nvGraphicFramePr>
          <p:cNvPr id="3277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551821"/>
              </p:ext>
            </p:extLst>
          </p:nvPr>
        </p:nvGraphicFramePr>
        <p:xfrm>
          <a:off x="1069975" y="2768988"/>
          <a:ext cx="1066800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0" name="Equation" r:id="rId4" imgW="634725" imgH="431613" progId="Equation.3">
                  <p:embed/>
                </p:oleObj>
              </mc:Choice>
              <mc:Fallback>
                <p:oleObj name="Equation" r:id="rId4" imgW="634725" imgH="431613" progId="Equation.3">
                  <p:embed/>
                  <p:pic>
                    <p:nvPicPr>
                      <p:cNvPr id="3277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9975" y="2768988"/>
                        <a:ext cx="1066800" cy="72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113088" y="2595951"/>
            <a:ext cx="6030912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2000"/>
              <a:t>1</a:t>
            </a:r>
            <a:r>
              <a:rPr lang="it-IT" altLang="it-IT" sz="2000" i="1"/>
              <a:t>. c</a:t>
            </a:r>
            <a:r>
              <a:rPr lang="it-IT" altLang="it-IT" sz="2000"/>
              <a:t> (costo medio), è dato dalla somma dei costi fissi medi con un grado di produzione normale e dei costi variabili medi</a:t>
            </a:r>
            <a:r>
              <a:rPr lang="it-IT" altLang="it-IT" sz="2400"/>
              <a:t> </a:t>
            </a:r>
            <a:endParaRPr lang="it-IT" altLang="it-IT" sz="2400" i="1"/>
          </a:p>
        </p:txBody>
      </p:sp>
      <p:graphicFrame>
        <p:nvGraphicFramePr>
          <p:cNvPr id="3277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2719539"/>
              </p:ext>
            </p:extLst>
          </p:nvPr>
        </p:nvGraphicFramePr>
        <p:xfrm>
          <a:off x="1185863" y="3638938"/>
          <a:ext cx="1368425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1" name="Equation" r:id="rId6" imgW="901309" imgH="431613" progId="Equation.3">
                  <p:embed/>
                </p:oleObj>
              </mc:Choice>
              <mc:Fallback>
                <p:oleObj name="Equation" r:id="rId6" imgW="901309" imgH="431613" progId="Equation.3">
                  <p:embed/>
                  <p:pic>
                    <p:nvPicPr>
                      <p:cNvPr id="3277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5863" y="3638938"/>
                        <a:ext cx="1368425" cy="65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3302000" y="3504001"/>
            <a:ext cx="58420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2400"/>
              <a:t>2. </a:t>
            </a:r>
            <a:r>
              <a:rPr lang="it-IT" altLang="it-IT" sz="2000"/>
              <a:t>Il prezzo è ottenuto aggiungendo ai costi medi il profitto unitario desiderato </a:t>
            </a:r>
            <a:r>
              <a:rPr lang="it-IT" altLang="it-IT" sz="2000" i="1"/>
              <a:t>g</a:t>
            </a:r>
            <a:endParaRPr lang="it-IT" altLang="it-IT" sz="2000"/>
          </a:p>
        </p:txBody>
      </p:sp>
      <p:graphicFrame>
        <p:nvGraphicFramePr>
          <p:cNvPr id="3277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303900"/>
              </p:ext>
            </p:extLst>
          </p:nvPr>
        </p:nvGraphicFramePr>
        <p:xfrm>
          <a:off x="1209675" y="4673988"/>
          <a:ext cx="1416050" cy="37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2" name="Equation" r:id="rId8" imgW="812447" imgH="215806" progId="Equation.3">
                  <p:embed/>
                </p:oleObj>
              </mc:Choice>
              <mc:Fallback>
                <p:oleObj name="Equation" r:id="rId8" imgW="812447" imgH="215806" progId="Equation.3">
                  <p:embed/>
                  <p:pic>
                    <p:nvPicPr>
                      <p:cNvPr id="32777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9675" y="4673988"/>
                        <a:ext cx="1416050" cy="376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3321050" y="4342201"/>
            <a:ext cx="5822950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2000"/>
              <a:t>3. Per comodità le imprese tengono conto del </a:t>
            </a:r>
            <a:r>
              <a:rPr lang="it-IT" altLang="it-IT" sz="2000" i="1"/>
              <a:t>mark up </a:t>
            </a:r>
            <a:r>
              <a:rPr lang="it-IT" altLang="it-IT" sz="2000" b="1" i="1"/>
              <a:t>q</a:t>
            </a:r>
            <a:r>
              <a:rPr lang="it-IT" altLang="it-IT" sz="2000"/>
              <a:t>, cioè del margine sui costi variabili unitari che permette di coprire i costi fissi medi e il saggio di profitto. Se i costi variabili cambiano ottengono un nuovo prezzo, ipotizzando che i costi fissi si muovano come i costi variabili</a:t>
            </a:r>
          </a:p>
        </p:txBody>
      </p:sp>
      <p:graphicFrame>
        <p:nvGraphicFramePr>
          <p:cNvPr id="327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0039884"/>
              </p:ext>
            </p:extLst>
          </p:nvPr>
        </p:nvGraphicFramePr>
        <p:xfrm>
          <a:off x="1231900" y="5323276"/>
          <a:ext cx="1485900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3" name="Equation" r:id="rId10" imgW="837836" imgH="215806" progId="Equation.3">
                  <p:embed/>
                </p:oleObj>
              </mc:Choice>
              <mc:Fallback>
                <p:oleObj name="Equation" r:id="rId10" imgW="837836" imgH="215806" progId="Equation.3">
                  <p:embed/>
                  <p:pic>
                    <p:nvPicPr>
                      <p:cNvPr id="32779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0" y="5323276"/>
                        <a:ext cx="1485900" cy="38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361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  <p:bldP spid="32773" grpId="0" autoUpdateAnimBg="0"/>
      <p:bldP spid="32775" grpId="0" autoUpdateAnimBg="0"/>
      <p:bldP spid="32778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D05D636-475D-499F-ADE6-CE3EED4C0263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42</a:t>
            </a:fld>
            <a:endParaRPr lang="it-IT" altLang="it-IT" sz="140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La teoria dei giochi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altLang="it-IT" smtClean="0"/>
              <a:t>Oligopolio: </a:t>
            </a:r>
            <a:r>
              <a:rPr lang="it-IT" altLang="it-IT" b="1" smtClean="0"/>
              <a:t>interdipendenza strategica</a:t>
            </a:r>
            <a:endParaRPr lang="it-IT" altLang="it-IT" smtClean="0"/>
          </a:p>
          <a:p>
            <a:pPr eaLnBrk="1" hangingPunct="1"/>
            <a:r>
              <a:rPr lang="it-IT" altLang="it-IT" smtClean="0"/>
              <a:t>Per ogni decisione – come rispondono i concorrenti?</a:t>
            </a:r>
          </a:p>
          <a:p>
            <a:pPr eaLnBrk="1" hangingPunct="1"/>
            <a:r>
              <a:rPr lang="it-IT" altLang="it-IT" smtClean="0"/>
              <a:t>Teoria dei giochi: </a:t>
            </a:r>
            <a:r>
              <a:rPr lang="it-IT" altLang="it-IT" smtClean="0">
                <a:cs typeface="Times New Roman" panose="02020603050405020304" pitchFamily="18" charset="0"/>
              </a:rPr>
              <a:t>Oscar Morgenstern (1902-1977), Johan von Neumann (1903-1957) elaborarono </a:t>
            </a:r>
            <a:r>
              <a:rPr lang="it-IT" altLang="it-IT" b="1" smtClean="0">
                <a:cs typeface="Times New Roman" panose="02020603050405020304" pitchFamily="18" charset="0"/>
              </a:rPr>
              <a:t>la teoria dei giochi</a:t>
            </a:r>
            <a:r>
              <a:rPr lang="it-IT" altLang="it-IT" smtClean="0"/>
              <a:t> per situazioni sociali ed economiche</a:t>
            </a:r>
          </a:p>
        </p:txBody>
      </p:sp>
    </p:spTree>
    <p:extLst>
      <p:ext uri="{BB962C8B-B14F-4D97-AF65-F5344CB8AC3E}">
        <p14:creationId xmlns:p14="http://schemas.microsoft.com/office/powerpoint/2010/main" val="309149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4125E34-684A-438E-9082-808078DDD51D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43</a:t>
            </a:fld>
            <a:endParaRPr lang="it-IT" altLang="it-IT" sz="140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Regole e pagamenti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it-IT" altLang="it-IT" smtClean="0"/>
              <a:t>Regole – vincolano i comportamenti e definiscono i risultati</a:t>
            </a:r>
          </a:p>
          <a:p>
            <a:pPr eaLnBrk="1" hangingPunct="1"/>
            <a:r>
              <a:rPr lang="it-IT" altLang="it-IT" smtClean="0"/>
              <a:t>Matrice dei pagamenti – risultato per ciascun giocatore</a:t>
            </a:r>
          </a:p>
          <a:p>
            <a:pPr lvl="1" eaLnBrk="1" hangingPunct="1"/>
            <a:r>
              <a:rPr lang="it-IT" altLang="it-IT" smtClean="0"/>
              <a:t>Decisioni proprie</a:t>
            </a:r>
          </a:p>
          <a:p>
            <a:pPr lvl="1" eaLnBrk="1" hangingPunct="1"/>
            <a:r>
              <a:rPr lang="it-IT" altLang="it-IT" smtClean="0"/>
              <a:t>Decisioni degli avversari</a:t>
            </a:r>
          </a:p>
        </p:txBody>
      </p:sp>
    </p:spTree>
    <p:extLst>
      <p:ext uri="{BB962C8B-B14F-4D97-AF65-F5344CB8AC3E}">
        <p14:creationId xmlns:p14="http://schemas.microsoft.com/office/powerpoint/2010/main" val="86662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bldLvl="2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57F1B27-96D9-4CD1-8D64-3D9B64538295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44</a:t>
            </a:fld>
            <a:endParaRPr lang="it-IT" altLang="it-IT" sz="140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Il dilemma del prigioniero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Gioco a due giocatori non ripetuto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Ford e General Motors _ un unico modello equivalente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Strategie fissare un prezzo “alto” o fissare un prezzo “basso”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- Combinazioni possibili :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/>
              <a:t>1 Ford e GM=Prezzo alto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/>
              <a:t>2 Ford e GM=prezzo basso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/>
              <a:t>3 Ford prezzo alto, GM prezzo basso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smtClean="0"/>
              <a:t>4 Ford prezzo basso, GM prezzo alto</a:t>
            </a:r>
          </a:p>
        </p:txBody>
      </p:sp>
    </p:spTree>
    <p:extLst>
      <p:ext uri="{BB962C8B-B14F-4D97-AF65-F5344CB8AC3E}">
        <p14:creationId xmlns:p14="http://schemas.microsoft.com/office/powerpoint/2010/main" val="725442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bldLvl="2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CA01B4D-96CC-4823-B703-75A56364465A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45</a:t>
            </a:fld>
            <a:endParaRPr lang="it-IT" altLang="it-IT" sz="140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I risultati del gioco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Entrambe fissano un prezzo alto = profitto medio-alto (500) – Somma dei profitti più alta possibile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Entrambe prezzo basso profitto medio basso=300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Ford prezzo alto e GM prezzo basso: La clientela si rivolge a GM: Profitto alto per GM (700) e basso per Ford (100)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GM prezzo alto e Ford prezzo basso: La clientela si rivolge a Ford: Profitto alto per Ford (700) e basso per GM (100)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b="1" smtClean="0"/>
              <a:t>Le imprese non possono colludere</a:t>
            </a:r>
          </a:p>
        </p:txBody>
      </p:sp>
    </p:spTree>
    <p:extLst>
      <p:ext uri="{BB962C8B-B14F-4D97-AF65-F5344CB8AC3E}">
        <p14:creationId xmlns:p14="http://schemas.microsoft.com/office/powerpoint/2010/main" val="273703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382798A-133C-4F8C-AD41-8D3269E1ABC5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46</a:t>
            </a:fld>
            <a:endParaRPr lang="it-IT" altLang="it-IT" sz="140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Matrice dei pagamenti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648200"/>
            <a:ext cx="7772400" cy="1447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Le caselle indicano i risultati – Colonne GM Righe Ford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Prima cifra si riferisce al profitto Ford, seconda al profitto GM</a:t>
            </a:r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1295400" y="1981200"/>
          <a:ext cx="6477000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8" r:id="rId4" imgW="5131308" imgH="1828800" progId="Word.Picture.8">
                  <p:embed/>
                </p:oleObj>
              </mc:Choice>
              <mc:Fallback>
                <p:oleObj r:id="rId4" imgW="5131308" imgH="1828800" progId="Word.Picture.8">
                  <p:embed/>
                  <p:pic>
                    <p:nvPicPr>
                      <p:cNvPr id="3789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981200"/>
                        <a:ext cx="6477000" cy="230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8799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090DE64-7C4C-4977-BFAE-5201F5F0AE4C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47</a:t>
            </a:fld>
            <a:endParaRPr lang="it-IT" altLang="it-IT" sz="140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Strategia Dominante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Ford e GM Strategia dominante – applicare prezzi bassi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Pagamenti più alti qualsiasi strategia scelga l’avversario (700 contro 500 e 300 contro 100)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Risultato entrambe finiscono con 300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Se avessero scelto entrambe l’altra strategia 500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Equilibrio di Nash: nessuno desidera cambiare dato ciò che fa l’avversario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Comportamento egoistico e razionale: risultato non ottimo per la collettività</a:t>
            </a:r>
          </a:p>
        </p:txBody>
      </p:sp>
    </p:spTree>
    <p:extLst>
      <p:ext uri="{BB962C8B-B14F-4D97-AF65-F5344CB8AC3E}">
        <p14:creationId xmlns:p14="http://schemas.microsoft.com/office/powerpoint/2010/main" val="421250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B6173D6-9A25-4D78-81AA-8E7AF4E2EEEC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it-IT" altLang="it-IT" sz="140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Sraffa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z="2800" i="1" smtClean="0">
                <a:cs typeface="Times New Roman" panose="02020603050405020304" pitchFamily="18" charset="0"/>
              </a:rPr>
              <a:t>Giornale degli economisti</a:t>
            </a:r>
            <a:r>
              <a:rPr lang="it-IT" altLang="it-IT" sz="2800" smtClean="0">
                <a:cs typeface="Times New Roman" panose="02020603050405020304" pitchFamily="18" charset="0"/>
              </a:rPr>
              <a:t> (</a:t>
            </a:r>
            <a:r>
              <a:rPr lang="it-IT" altLang="it-IT" sz="2800" i="1" smtClean="0">
                <a:cs typeface="Times New Roman" panose="02020603050405020304" pitchFamily="18" charset="0"/>
              </a:rPr>
              <a:t>Sulle relazioni tra costo e quantità prodotta</a:t>
            </a:r>
            <a:r>
              <a:rPr lang="it-IT" altLang="it-IT" sz="2800" smtClean="0">
                <a:cs typeface="Times New Roman" panose="02020603050405020304" pitchFamily="18" charset="0"/>
              </a:rPr>
              <a:t> - 1925)</a:t>
            </a:r>
            <a:r>
              <a:rPr lang="it-IT" altLang="it-IT" sz="2800" b="1" smtClean="0">
                <a:cs typeface="Times New Roman" panose="02020603050405020304" pitchFamily="18" charset="0"/>
              </a:rPr>
              <a:t> </a:t>
            </a:r>
            <a:r>
              <a:rPr lang="it-IT" altLang="it-IT" sz="2800" smtClean="0">
                <a:cs typeface="Times New Roman" panose="02020603050405020304" pitchFamily="18" charset="0"/>
              </a:rPr>
              <a:t>e </a:t>
            </a:r>
            <a:r>
              <a:rPr lang="it-IT" altLang="it-IT" sz="2800" i="1" smtClean="0">
                <a:cs typeface="Times New Roman" panose="02020603050405020304" pitchFamily="18" charset="0"/>
              </a:rPr>
              <a:t>Economic Journal</a:t>
            </a:r>
            <a:r>
              <a:rPr lang="it-IT" altLang="it-IT" sz="2800" smtClean="0">
                <a:cs typeface="Times New Roman" panose="02020603050405020304" pitchFamily="18" charset="0"/>
              </a:rPr>
              <a:t> (</a:t>
            </a:r>
            <a:r>
              <a:rPr lang="it-IT" altLang="it-IT" sz="2800" i="1" smtClean="0">
                <a:cs typeface="Times New Roman" panose="02020603050405020304" pitchFamily="18" charset="0"/>
              </a:rPr>
              <a:t>Le leggi della produttività in regime di concorrenza </a:t>
            </a:r>
            <a:r>
              <a:rPr lang="it-IT" altLang="it-IT" sz="2800" smtClean="0">
                <a:cs typeface="Times New Roman" panose="02020603050405020304" pitchFamily="18" charset="0"/>
              </a:rPr>
              <a:t>– 1926</a:t>
            </a:r>
            <a:r>
              <a:rPr lang="it-IT" altLang="it-IT" sz="280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Produttività marginale decrescente = fattore fisso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Lungo periodo, per singoli beni non ci sono fattori fissi. 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Esempio aumenta la produzione di mele – si hanno spostamenti marginali di terra (dalla produzione di pere) – non ci sono fattori fissi</a:t>
            </a:r>
          </a:p>
        </p:txBody>
      </p:sp>
    </p:spTree>
    <p:extLst>
      <p:ext uri="{BB962C8B-B14F-4D97-AF65-F5344CB8AC3E}">
        <p14:creationId xmlns:p14="http://schemas.microsoft.com/office/powerpoint/2010/main" val="312364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5A8F7C7-6691-427B-BD83-AF7B362A2C09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it-IT" altLang="it-IT" sz="140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Il monopolio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altLang="it-IT" smtClean="0"/>
              <a:t>Analisi: </a:t>
            </a:r>
            <a:r>
              <a:rPr lang="it-IT" altLang="it-IT" smtClean="0">
                <a:cs typeface="Times New Roman" panose="02020603050405020304" pitchFamily="18" charset="0"/>
              </a:rPr>
              <a:t>Antoine Augustin Cournot (1801-1877), </a:t>
            </a:r>
            <a:r>
              <a:rPr lang="it-IT" altLang="it-IT" i="1" smtClean="0">
                <a:cs typeface="Times New Roman" panose="02020603050405020304" pitchFamily="18" charset="0"/>
              </a:rPr>
              <a:t>Recherches sur les principes mathématiques de la théorie des richesses</a:t>
            </a:r>
            <a:r>
              <a:rPr lang="it-IT" altLang="it-IT" smtClean="0">
                <a:cs typeface="Times New Roman" panose="02020603050405020304" pitchFamily="18" charset="0"/>
              </a:rPr>
              <a:t>, 1838</a:t>
            </a:r>
            <a:r>
              <a:rPr lang="it-IT" altLang="it-IT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mtClean="0"/>
              <a:t>1 Monopolio naturale – costi decrescenti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mtClean="0"/>
              <a:t>2 Uso esclusivo di una tecnologia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mtClean="0"/>
              <a:t>3 Monopoli e brevetti governativi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mtClean="0"/>
              <a:t>4 Controllo di un input</a:t>
            </a:r>
          </a:p>
        </p:txBody>
      </p:sp>
    </p:spTree>
    <p:extLst>
      <p:ext uri="{BB962C8B-B14F-4D97-AF65-F5344CB8AC3E}">
        <p14:creationId xmlns:p14="http://schemas.microsoft.com/office/powerpoint/2010/main" val="3586485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F11D998-E12D-4DE9-81D9-85176553854B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it-IT" altLang="it-IT" sz="140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Domanda decrescente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5240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it-IT" altLang="it-IT" sz="2800" smtClean="0"/>
              <a:t>Per vendere di più – impresa diminuisce il prezzo</a:t>
            </a:r>
          </a:p>
          <a:p>
            <a:pPr eaLnBrk="1" hangingPunct="1"/>
            <a:r>
              <a:rPr lang="it-IT" altLang="it-IT" sz="2800" smtClean="0"/>
              <a:t>Domanda = Prezzo = ricavo medio</a:t>
            </a:r>
          </a:p>
          <a:p>
            <a:pPr lvl="1" eaLnBrk="1" hangingPunct="1"/>
            <a:r>
              <a:rPr lang="it-IT" altLang="it-IT" sz="2400" smtClean="0"/>
              <a:t>Rme = RT/Q = PQ/Q =P</a:t>
            </a:r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2863326"/>
              </p:ext>
            </p:extLst>
          </p:nvPr>
        </p:nvGraphicFramePr>
        <p:xfrm>
          <a:off x="1600200" y="3373582"/>
          <a:ext cx="5562600" cy="283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r:id="rId4" imgW="5533644" imgH="2819400" progId="Word.Picture.8">
                  <p:embed/>
                </p:oleObj>
              </mc:Choice>
              <mc:Fallback>
                <p:oleObj r:id="rId4" imgW="5533644" imgH="2819400" progId="Word.Picture.8">
                  <p:embed/>
                  <p:pic>
                    <p:nvPicPr>
                      <p:cNvPr id="1126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373582"/>
                        <a:ext cx="5562600" cy="283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435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852A2B6-B16E-41DB-AE0C-0F333649E556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it-IT" altLang="it-IT" sz="140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Rma&lt;P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46263"/>
            <a:ext cx="7772400" cy="1143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z="2800" dirty="0" smtClean="0"/>
              <a:t>Il ricavo marginale è </a:t>
            </a:r>
            <a:r>
              <a:rPr lang="it-IT" altLang="it-IT" sz="2800" b="1" dirty="0" smtClean="0"/>
              <a:t>minore</a:t>
            </a:r>
            <a:r>
              <a:rPr lang="it-IT" altLang="it-IT" sz="2800" dirty="0" smtClean="0"/>
              <a:t> del prezzo</a:t>
            </a:r>
          </a:p>
          <a:p>
            <a:pPr lvl="1" eaLnBrk="1" hangingPunct="1">
              <a:lnSpc>
                <a:spcPct val="90000"/>
              </a:lnSpc>
            </a:pPr>
            <a:r>
              <a:rPr lang="it-IT" altLang="it-IT" sz="2400" dirty="0" smtClean="0"/>
              <a:t>Se vendo </a:t>
            </a:r>
            <a:r>
              <a:rPr lang="it-IT" altLang="it-IT" sz="2400" b="1" dirty="0" smtClean="0"/>
              <a:t>un’unità</a:t>
            </a:r>
            <a:r>
              <a:rPr lang="it-IT" altLang="it-IT" sz="2400" dirty="0" smtClean="0"/>
              <a:t> in più abbasso il prezzo di </a:t>
            </a:r>
            <a:r>
              <a:rPr lang="it-IT" altLang="it-IT" sz="2400" b="1" dirty="0" smtClean="0"/>
              <a:t>tutte le unità</a:t>
            </a:r>
            <a:endParaRPr lang="it-IT" altLang="it-IT" sz="2400" dirty="0" smtClean="0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3719061"/>
              </p:ext>
            </p:extLst>
          </p:nvPr>
        </p:nvGraphicFramePr>
        <p:xfrm>
          <a:off x="2286000" y="3124200"/>
          <a:ext cx="5334000" cy="309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r:id="rId4" imgW="8097012" imgH="4695444" progId="Word.Picture.8">
                  <p:embed/>
                </p:oleObj>
              </mc:Choice>
              <mc:Fallback>
                <p:oleObj r:id="rId4" imgW="8097012" imgH="4695444" progId="Word.Picture.8">
                  <p:embed/>
                  <p:pic>
                    <p:nvPicPr>
                      <p:cNvPr id="1229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124200"/>
                        <a:ext cx="5334000" cy="309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498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06BBC4D-C8F1-4686-91F6-C884CE11265B}" type="slidenum">
              <a:rPr lang="it-IT" altLang="it-IT" sz="140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it-IT" altLang="it-IT" sz="140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it-IT" smtClean="0"/>
              <a:t>Il grafico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8600" cy="1295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it-IT" altLang="it-IT" sz="2800" smtClean="0"/>
              <a:t>Il prezzo e il ricavo marginale possono essere rappresentati in questo modo.</a:t>
            </a:r>
          </a:p>
          <a:p>
            <a:pPr eaLnBrk="1" hangingPunct="1">
              <a:lnSpc>
                <a:spcPct val="90000"/>
              </a:lnSpc>
            </a:pPr>
            <a:r>
              <a:rPr lang="it-IT" altLang="it-IT" sz="2800" i="1" smtClean="0"/>
              <a:t>Rma</a:t>
            </a:r>
            <a:r>
              <a:rPr lang="it-IT" altLang="it-IT" sz="2800" smtClean="0"/>
              <a:t> ha pendenza doppia rispetto a P</a:t>
            </a:r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2133600" y="3352800"/>
          <a:ext cx="5638800" cy="294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r:id="rId4" imgW="4914900" imgH="2561844" progId="Word.Picture.8">
                  <p:embed/>
                </p:oleObj>
              </mc:Choice>
              <mc:Fallback>
                <p:oleObj r:id="rId4" imgW="4914900" imgH="2561844" progId="Word.Picture.8">
                  <p:embed/>
                  <p:pic>
                    <p:nvPicPr>
                      <p:cNvPr id="1331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352800"/>
                        <a:ext cx="5638800" cy="294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1884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zione standard1" id="{FA56ABB7-5D95-44E3-B2E9-0D8680879744}" vid="{1C909BAD-7D3A-46A3-B195-CC3BB4E8B6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16E692615186349ADC1572FF2D92EBC" ma:contentTypeVersion="10" ma:contentTypeDescription="Creare un nuovo documento." ma:contentTypeScope="" ma:versionID="76a80282cd5b024e581d17e0e48322a0">
  <xsd:schema xmlns:xsd="http://www.w3.org/2001/XMLSchema" xmlns:xs="http://www.w3.org/2001/XMLSchema" xmlns:p="http://schemas.microsoft.com/office/2006/metadata/properties" xmlns:ns3="01510a4c-67e1-410d-b310-984d6c9b1061" targetNamespace="http://schemas.microsoft.com/office/2006/metadata/properties" ma:root="true" ma:fieldsID="4f68b85944b56ecdfbc7062de056fa2a" ns3:_="">
    <xsd:import namespace="01510a4c-67e1-410d-b310-984d6c9b106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510a4c-67e1-410d-b310-984d6c9b10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DC22372-D1FF-4770-AF4A-91A50F22B7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510a4c-67e1-410d-b310-984d6c9b10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C5F62A4-FA87-4E90-8509-E5EA1FDC7E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134A046-FD42-4245-88BB-D8C9D81C79DC}">
  <ds:schemaRefs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01510a4c-67e1-410d-b310-984d6c9b1061"/>
    <ds:schemaRef ds:uri="http://schemas.microsoft.com/office/2006/metadata/properties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Slide__UNIMC_DipECONOMIA_DIRITTO</Template>
  <TotalTime>101</TotalTime>
  <Words>1931</Words>
  <Application>Microsoft Office PowerPoint</Application>
  <PresentationFormat>Presentazione su schermo (4:3)</PresentationFormat>
  <Paragraphs>369</Paragraphs>
  <Slides>47</Slides>
  <Notes>47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3</vt:i4>
      </vt:variant>
      <vt:variant>
        <vt:lpstr>Titoli diapositive</vt:lpstr>
      </vt:variant>
      <vt:variant>
        <vt:i4>47</vt:i4>
      </vt:variant>
    </vt:vector>
  </HeadingPairs>
  <TitlesOfParts>
    <vt:vector size="55" baseType="lpstr">
      <vt:lpstr>Arial</vt:lpstr>
      <vt:lpstr>Arial Italic</vt:lpstr>
      <vt:lpstr>Calibri</vt:lpstr>
      <vt:lpstr>Times New Roman</vt:lpstr>
      <vt:lpstr>Slide_DirezioneAmministrativa_UNIMC</vt:lpstr>
      <vt:lpstr>Immagine di Microsoft Word</vt:lpstr>
      <vt:lpstr>Microsoft Equation 3.0</vt:lpstr>
      <vt:lpstr>Microsoft Word Picture</vt:lpstr>
      <vt:lpstr>Le altre forme di mercato</vt:lpstr>
      <vt:lpstr>Concorrenza e benessere</vt:lpstr>
      <vt:lpstr>Limiti dell’analisi</vt:lpstr>
      <vt:lpstr>Limiti dell’analisi 2</vt:lpstr>
      <vt:lpstr>Sraffa</vt:lpstr>
      <vt:lpstr>Il monopolio</vt:lpstr>
      <vt:lpstr>Domanda decrescente</vt:lpstr>
      <vt:lpstr>Rma&lt;P</vt:lpstr>
      <vt:lpstr>Il grafico</vt:lpstr>
      <vt:lpstr>Equilibrio</vt:lpstr>
      <vt:lpstr>esercitazione</vt:lpstr>
      <vt:lpstr>Profitto e cme</vt:lpstr>
      <vt:lpstr>Perdita di benessere</vt:lpstr>
      <vt:lpstr>Analisi grafica</vt:lpstr>
      <vt:lpstr>Concorrenza monopolistica</vt:lpstr>
      <vt:lpstr>Differenziazione</vt:lpstr>
      <vt:lpstr>Equilibrio di breve periodo</vt:lpstr>
      <vt:lpstr>Equilibrio di lungo periodo</vt:lpstr>
      <vt:lpstr>Efficienza e concorrenza monopolistica</vt:lpstr>
      <vt:lpstr>L’oligopolio</vt:lpstr>
      <vt:lpstr>Caratteristiche dell’oligopolio</vt:lpstr>
      <vt:lpstr>Le cause dell’oligopolio</vt:lpstr>
      <vt:lpstr>Tipi di oligopolio</vt:lpstr>
      <vt:lpstr>Oligopolio differenziato</vt:lpstr>
      <vt:lpstr>I modelli di duopolio</vt:lpstr>
      <vt:lpstr>Il modello di Cournot</vt:lpstr>
      <vt:lpstr>L’algebra di Cournot</vt:lpstr>
      <vt:lpstr>Il comportamento dell’impresa</vt:lpstr>
      <vt:lpstr>Le curve di reazione</vt:lpstr>
      <vt:lpstr>L’equilibrio di Cournot</vt:lpstr>
      <vt:lpstr>L’equilibrio di Cournot in un contesto dinamico</vt:lpstr>
      <vt:lpstr>Profitti</vt:lpstr>
      <vt:lpstr>Confronto con il monopolio</vt:lpstr>
      <vt:lpstr>Il modello di Stackelberg</vt:lpstr>
      <vt:lpstr>La quantità prodotta dall’impresa Leader</vt:lpstr>
      <vt:lpstr>La quantità prodotta dalla Follower, prezzi e profitto</vt:lpstr>
      <vt:lpstr>Grafico</vt:lpstr>
      <vt:lpstr>Il duopolio di Bertrand</vt:lpstr>
      <vt:lpstr>Collusione</vt:lpstr>
      <vt:lpstr>Instabilità della collusione</vt:lpstr>
      <vt:lpstr>Il principio del costo pieno</vt:lpstr>
      <vt:lpstr>La teoria dei giochi</vt:lpstr>
      <vt:lpstr>Regole e pagamenti</vt:lpstr>
      <vt:lpstr>Il dilemma del prigioniero</vt:lpstr>
      <vt:lpstr>I risultati del gioco</vt:lpstr>
      <vt:lpstr>Matrice dei pagamenti </vt:lpstr>
      <vt:lpstr>Strategia Dominante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altre forme di mercato</dc:title>
  <dc:creator>stefano.perri@unimc.it</dc:creator>
  <cp:lastModifiedBy>stefano.perri@unimc.it</cp:lastModifiedBy>
  <cp:revision>3</cp:revision>
  <cp:lastPrinted>2022-05-02T14:36:01Z</cp:lastPrinted>
  <dcterms:created xsi:type="dcterms:W3CDTF">2022-05-02T14:15:40Z</dcterms:created>
  <dcterms:modified xsi:type="dcterms:W3CDTF">2022-05-02T15:57:20Z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0x010100616E692615186349ADC1572FF2D92EBC</vt:lpwstr>
  </property>
</Properties>
</file>